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1"/>
  </p:notesMasterIdLst>
  <p:sldIdLst>
    <p:sldId id="513" r:id="rId2"/>
    <p:sldId id="730" r:id="rId3"/>
    <p:sldId id="747" r:id="rId4"/>
    <p:sldId id="936" r:id="rId5"/>
    <p:sldId id="763" r:id="rId6"/>
    <p:sldId id="875" r:id="rId7"/>
    <p:sldId id="981" r:id="rId8"/>
    <p:sldId id="735" r:id="rId9"/>
    <p:sldId id="1018" r:id="rId10"/>
    <p:sldId id="736" r:id="rId11"/>
    <p:sldId id="1019" r:id="rId12"/>
    <p:sldId id="1020" r:id="rId13"/>
    <p:sldId id="1021" r:id="rId14"/>
    <p:sldId id="745" r:id="rId15"/>
    <p:sldId id="758" r:id="rId16"/>
    <p:sldId id="760" r:id="rId17"/>
    <p:sldId id="759" r:id="rId18"/>
    <p:sldId id="628" r:id="rId19"/>
    <p:sldId id="982" r:id="rId20"/>
    <p:sldId id="983" r:id="rId21"/>
    <p:sldId id="984" r:id="rId22"/>
    <p:sldId id="985" r:id="rId23"/>
    <p:sldId id="986" r:id="rId24"/>
    <p:sldId id="987" r:id="rId25"/>
    <p:sldId id="988" r:id="rId26"/>
    <p:sldId id="1017" r:id="rId27"/>
    <p:sldId id="989" r:id="rId28"/>
    <p:sldId id="990" r:id="rId29"/>
    <p:sldId id="991" r:id="rId30"/>
    <p:sldId id="992" r:id="rId31"/>
    <p:sldId id="993" r:id="rId32"/>
    <p:sldId id="1022" r:id="rId33"/>
    <p:sldId id="994" r:id="rId34"/>
    <p:sldId id="995" r:id="rId35"/>
    <p:sldId id="996" r:id="rId36"/>
    <p:sldId id="997" r:id="rId37"/>
    <p:sldId id="998" r:id="rId38"/>
    <p:sldId id="999" r:id="rId39"/>
    <p:sldId id="1000" r:id="rId40"/>
    <p:sldId id="1001" r:id="rId41"/>
    <p:sldId id="1002" r:id="rId42"/>
    <p:sldId id="1003" r:id="rId43"/>
    <p:sldId id="1004" r:id="rId44"/>
    <p:sldId id="1005" r:id="rId45"/>
    <p:sldId id="1006" r:id="rId46"/>
    <p:sldId id="1007" r:id="rId47"/>
    <p:sldId id="1008" r:id="rId48"/>
    <p:sldId id="1009" r:id="rId49"/>
    <p:sldId id="1010" r:id="rId50"/>
    <p:sldId id="1011" r:id="rId51"/>
    <p:sldId id="1012" r:id="rId52"/>
    <p:sldId id="1013" r:id="rId53"/>
    <p:sldId id="1014" r:id="rId54"/>
    <p:sldId id="1015" r:id="rId55"/>
    <p:sldId id="1016" r:id="rId56"/>
    <p:sldId id="922" r:id="rId57"/>
    <p:sldId id="823" r:id="rId58"/>
    <p:sldId id="766" r:id="rId59"/>
    <p:sldId id="291" r:id="rId60"/>
  </p:sldIdLst>
  <p:sldSz cx="9144000" cy="5143500" type="screen16x9"/>
  <p:notesSz cx="6858000" cy="9144000"/>
  <p:custDataLst>
    <p:tags r:id="rId62"/>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50" autoAdjust="0"/>
    <p:restoredTop sz="92382" autoAdjust="0"/>
  </p:normalViewPr>
  <p:slideViewPr>
    <p:cSldViewPr snapToGrid="0" showGuides="1">
      <p:cViewPr varScale="1">
        <p:scale>
          <a:sx n="131" d="100"/>
          <a:sy n="131" d="100"/>
        </p:scale>
        <p:origin x="666" y="126"/>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notesViewPr>
    <p:cSldViewPr snapToGrid="0">
      <p:cViewPr varScale="1">
        <p:scale>
          <a:sx n="80" d="100"/>
          <a:sy n="80" d="100"/>
        </p:scale>
        <p:origin x="-58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11/24/2021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Cisco Networking Academy Program</a:t>
            </a:r>
          </a:p>
          <a:p>
            <a:pPr rtl="0">
              <a:buFontTx/>
              <a:buNone/>
            </a:pPr>
            <a:r>
              <a:rPr lang="fr-FR" b="0" baseline="0"/>
              <a:t>IT Essentials 7.0</a:t>
            </a:r>
          </a:p>
          <a:p>
            <a:pPr rtl="0">
              <a:buFontTx/>
              <a:buNone/>
            </a:pPr>
            <a:r>
              <a:rPr lang="fr-FR" sz="1200" b="0"/>
              <a:t>Chapitre 2 : Montage d'un ordinateur</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10</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56057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11</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342191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12</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00527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13</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892074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5F7D0146-1035-4865-8A5B-0B1E8578604B}" type="slidenum">
              <a:rPr sz="800" b="0">
                <a:ea typeface="ＭＳ Ｐゴシック" pitchFamily="34" charset="-128"/>
              </a:rPr>
              <a:pPr algn="r"/>
              <a:t>14</a:t>
            </a:fld>
            <a:endParaRPr sz="800" b="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91573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Cisco Networking Academy Program</a:t>
            </a:r>
          </a:p>
          <a:p>
            <a:pPr rtl="0">
              <a:buFontTx/>
              <a:buNone/>
            </a:pPr>
            <a:r>
              <a:rPr lang="fr-FR" b="0" baseline="0"/>
              <a:t>IT Essentials 7.0</a:t>
            </a:r>
          </a:p>
          <a:p>
            <a:pPr rtl="0">
              <a:buFontTx/>
              <a:buNone/>
            </a:pPr>
            <a:r>
              <a:rPr lang="fr-FR" sz="1200" b="0"/>
              <a:t>Chapitre 2 : Montage d'un ordinateur</a:t>
            </a:r>
          </a:p>
        </p:txBody>
      </p:sp>
      <p:sp>
        <p:nvSpPr>
          <p:cNvPr id="4" name="Slide Number Placeholder 3"/>
          <p:cNvSpPr>
            <a:spLocks noGrp="1"/>
          </p:cNvSpPr>
          <p:nvPr>
            <p:ph type="sldNum" sz="quarter" idx="10"/>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149680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16</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b="0"/>
              <a:t>Cisco Networking Academy Program</a:t>
            </a:r>
          </a:p>
          <a:p>
            <a:pPr rtl="0">
              <a:buFontTx/>
              <a:buNone/>
            </a:pPr>
            <a:r>
              <a:rPr lang="fr-FR" b="0" baseline="0"/>
              <a:t>IT Essentials v7.0</a:t>
            </a:r>
          </a:p>
          <a:p>
            <a:pPr rtl="0">
              <a:buFontTx/>
              <a:buNone/>
            </a:pPr>
            <a:r>
              <a:rPr lang="fr-FR" sz="1200" b="0"/>
              <a:t>Chapitre 2 : Montage d'un ordinateur</a:t>
            </a:r>
          </a:p>
          <a:p>
            <a:endParaRPr lang="en-GB" dirty="0"/>
          </a:p>
        </p:txBody>
      </p:sp>
    </p:spTree>
    <p:extLst>
      <p:ext uri="{BB962C8B-B14F-4D97-AF65-F5344CB8AC3E}">
        <p14:creationId xmlns:p14="http://schemas.microsoft.com/office/powerpoint/2010/main" val="1024752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2 – Assemblage d'un ordinateur</a:t>
            </a:r>
          </a:p>
          <a:p>
            <a:pPr rtl="0">
              <a:buFontTx/>
              <a:buNone/>
            </a:pPr>
            <a:r>
              <a:rPr lang="fr-FR" sz="1200" b="0"/>
              <a:t>2.1 – Assemblage de l'ordinateur</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18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2.1.1 – Normes de sécurité générales et d'incendie</a:t>
            </a:r>
          </a:p>
          <a:p>
            <a:pPr rtl="0">
              <a:buFontTx/>
              <a:buNone/>
            </a:pPr>
            <a:r>
              <a:rPr lang="fr-FR" b="0"/>
              <a:t>2.1.1.1 – Explication vidéo : Normes de sécurité générales et d'incendie</a:t>
            </a:r>
          </a:p>
        </p:txBody>
      </p:sp>
    </p:spTree>
    <p:extLst>
      <p:ext uri="{BB962C8B-B14F-4D97-AF65-F5344CB8AC3E}">
        <p14:creationId xmlns:p14="http://schemas.microsoft.com/office/powerpoint/2010/main" val="3525190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19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2.1.2 – Ouverture du boîtier et connexion du module d'alimentation</a:t>
            </a:r>
          </a:p>
          <a:p>
            <a:pPr rtl="0">
              <a:buFontTx/>
              <a:buNone/>
            </a:pPr>
            <a:r>
              <a:rPr lang="fr-FR" b="0"/>
              <a:t>2.1.2.1 – Démonstration vidéo : Installation du module d'alimentation</a:t>
            </a:r>
          </a:p>
          <a:p>
            <a:pPr rtl="0">
              <a:buFontTx/>
              <a:buNone/>
            </a:pPr>
            <a:r>
              <a:rPr lang="fr-FR" b="0"/>
              <a:t>2.1.2.2 – Vérifiez votre compréhension : Installation du module d'alimentation</a:t>
            </a:r>
          </a:p>
        </p:txBody>
      </p:sp>
    </p:spTree>
    <p:extLst>
      <p:ext uri="{BB962C8B-B14F-4D97-AF65-F5344CB8AC3E}">
        <p14:creationId xmlns:p14="http://schemas.microsoft.com/office/powerpoint/2010/main" val="117606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2</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2.1.2 – Ouverture du boîtier et connexion du module d'alimentation</a:t>
            </a:r>
          </a:p>
          <a:p>
            <a:pPr rtl="0">
              <a:buFontTx/>
              <a:buNone/>
            </a:pPr>
            <a:r>
              <a:rPr lang="fr-FR" b="0"/>
              <a:t>2.1.2.3 – Choix du boîtier et des ventilateurs</a:t>
            </a:r>
          </a:p>
        </p:txBody>
      </p:sp>
    </p:spTree>
    <p:extLst>
      <p:ext uri="{BB962C8B-B14F-4D97-AF65-F5344CB8AC3E}">
        <p14:creationId xmlns:p14="http://schemas.microsoft.com/office/powerpoint/2010/main" val="855985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21</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2.1.2 – Ouverture du boîtier et connexion du module d'alimentation</a:t>
            </a:r>
          </a:p>
          <a:p>
            <a:pPr rtl="0">
              <a:buFontTx/>
              <a:buNone/>
            </a:pPr>
            <a:r>
              <a:rPr lang="fr-FR" b="0"/>
              <a:t>2.1.2.3 – Choix du boîtier et des ventilateurs (suite)</a:t>
            </a:r>
          </a:p>
        </p:txBody>
      </p:sp>
    </p:spTree>
    <p:extLst>
      <p:ext uri="{BB962C8B-B14F-4D97-AF65-F5344CB8AC3E}">
        <p14:creationId xmlns:p14="http://schemas.microsoft.com/office/powerpoint/2010/main" val="1604719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22</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2.1.2 – Ouverture du boîtier et connexion du module d'alimentation</a:t>
            </a:r>
          </a:p>
          <a:p>
            <a:pPr rtl="0">
              <a:buFontTx/>
              <a:buNone/>
            </a:pPr>
            <a:r>
              <a:rPr lang="fr-FR" b="0"/>
              <a:t>2.1.2.4 – Choix du module d'alimentation</a:t>
            </a:r>
          </a:p>
        </p:txBody>
      </p:sp>
    </p:spTree>
    <p:extLst>
      <p:ext uri="{BB962C8B-B14F-4D97-AF65-F5344CB8AC3E}">
        <p14:creationId xmlns:p14="http://schemas.microsoft.com/office/powerpoint/2010/main" val="2306456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2.1.2 – Ouverture du boîtier et connexion du module d'alimentation</a:t>
            </a:r>
          </a:p>
          <a:p>
            <a:pPr rtl="0">
              <a:buFontTx/>
              <a:buNone/>
            </a:pPr>
            <a:r>
              <a:rPr lang="fr-FR" b="0"/>
              <a:t>2.1.2.5 – Travaux pratiques : Installation du module d'alimentation</a:t>
            </a:r>
          </a:p>
        </p:txBody>
      </p:sp>
    </p:spTree>
    <p:extLst>
      <p:ext uri="{BB962C8B-B14F-4D97-AF65-F5344CB8AC3E}">
        <p14:creationId xmlns:p14="http://schemas.microsoft.com/office/powerpoint/2010/main" val="3820423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2.1.3 – Installation des composants de la carte mère</a:t>
            </a:r>
          </a:p>
          <a:p>
            <a:pPr rtl="0">
              <a:buFontTx/>
              <a:buNone/>
            </a:pPr>
            <a:r>
              <a:rPr lang="fr-FR" b="0"/>
              <a:t>2.1.3.1 – Démonstration vidéo : Installation du processeur</a:t>
            </a:r>
          </a:p>
          <a:p>
            <a:pPr rtl="0">
              <a:buFontTx/>
              <a:buNone/>
            </a:pPr>
            <a:r>
              <a:rPr lang="fr-FR" b="0"/>
              <a:t>2.1.3.2 – Vérifiez votre compréhension : Installation du processeur</a:t>
            </a:r>
          </a:p>
        </p:txBody>
      </p:sp>
    </p:spTree>
    <p:extLst>
      <p:ext uri="{BB962C8B-B14F-4D97-AF65-F5344CB8AC3E}">
        <p14:creationId xmlns:p14="http://schemas.microsoft.com/office/powerpoint/2010/main" val="3802899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2.1.3 – Installation des composants de la carte mère</a:t>
            </a:r>
          </a:p>
          <a:p>
            <a:pPr rtl="0">
              <a:buFontTx/>
              <a:buNone/>
            </a:pPr>
            <a:r>
              <a:rPr lang="fr-FR" b="0"/>
              <a:t>2.1.3.3 – Démonstration vidéo : Installation de la mémoire RAM</a:t>
            </a:r>
          </a:p>
          <a:p>
            <a:pPr rtl="0">
              <a:buFontTx/>
              <a:buNone/>
            </a:pPr>
            <a:r>
              <a:rPr lang="fr-FR" b="0"/>
              <a:t>2.1.3.4 – Vérifiez votre compréhension : Installation de la mémoire RAM</a:t>
            </a:r>
          </a:p>
        </p:txBody>
      </p:sp>
    </p:spTree>
    <p:extLst>
      <p:ext uri="{BB962C8B-B14F-4D97-AF65-F5344CB8AC3E}">
        <p14:creationId xmlns:p14="http://schemas.microsoft.com/office/powerpoint/2010/main" val="102856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2.1.3 – Installation des composants de la carte mère</a:t>
            </a:r>
          </a:p>
          <a:p>
            <a:pPr rtl="0">
              <a:buFontTx/>
              <a:buNone/>
            </a:pPr>
            <a:r>
              <a:rPr lang="fr-FR" b="0"/>
              <a:t>2.1.3.5 – Démonstration vidéo : Installation de la</a:t>
            </a:r>
            <a:r>
              <a:rPr lang="fr-FR" b="0" baseline="0"/>
              <a:t> carte mère</a:t>
            </a:r>
          </a:p>
          <a:p>
            <a:pPr rtl="0">
              <a:buFontTx/>
              <a:buNone/>
            </a:pPr>
            <a:r>
              <a:rPr lang="fr-FR" b="0"/>
              <a:t>2.1.3.6 – Vérifiez votre compréhension : Installation de</a:t>
            </a:r>
            <a:r>
              <a:rPr lang="fr-FR" b="0" baseline="0"/>
              <a:t> la carte mère</a:t>
            </a:r>
          </a:p>
        </p:txBody>
      </p:sp>
    </p:spTree>
    <p:extLst>
      <p:ext uri="{BB962C8B-B14F-4D97-AF65-F5344CB8AC3E}">
        <p14:creationId xmlns:p14="http://schemas.microsoft.com/office/powerpoint/2010/main" val="672403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2.1.3 – Installation des composants de la carte mère</a:t>
            </a:r>
          </a:p>
          <a:p>
            <a:pPr rtl="0">
              <a:buFontTx/>
              <a:buNone/>
            </a:pPr>
            <a:r>
              <a:rPr lang="fr-FR" b="0"/>
              <a:t>2.1.3.7 – Choix de la carte mère</a:t>
            </a:r>
          </a:p>
          <a:p>
            <a:pPr>
              <a:buFontTx/>
              <a:buNone/>
            </a:pPr>
            <a:endParaRPr lang="en-GB" b="0" dirty="0"/>
          </a:p>
        </p:txBody>
      </p:sp>
    </p:spTree>
    <p:extLst>
      <p:ext uri="{BB962C8B-B14F-4D97-AF65-F5344CB8AC3E}">
        <p14:creationId xmlns:p14="http://schemas.microsoft.com/office/powerpoint/2010/main" val="2543871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2.1.3 – Installation des composants de la carte mère</a:t>
            </a:r>
          </a:p>
          <a:p>
            <a:pPr rtl="0">
              <a:buFontTx/>
              <a:buNone/>
            </a:pPr>
            <a:r>
              <a:rPr lang="fr-FR" b="0"/>
              <a:t>2.1.3.8 – Choix du processeur et de son système de refroidissement</a:t>
            </a:r>
          </a:p>
          <a:p>
            <a:pPr>
              <a:buFontTx/>
              <a:buNone/>
            </a:pPr>
            <a:endParaRPr lang="en-GB" b="0" dirty="0"/>
          </a:p>
        </p:txBody>
      </p:sp>
    </p:spTree>
    <p:extLst>
      <p:ext uri="{BB962C8B-B14F-4D97-AF65-F5344CB8AC3E}">
        <p14:creationId xmlns:p14="http://schemas.microsoft.com/office/powerpoint/2010/main" val="984458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2.1.3 – Installation des composants de la carte mère</a:t>
            </a:r>
          </a:p>
          <a:p>
            <a:pPr rtl="0">
              <a:buFontTx/>
              <a:buNone/>
            </a:pPr>
            <a:r>
              <a:rPr lang="fr-FR" b="0"/>
              <a:t>2.1.3.9 – Choix de la mémoire RAM</a:t>
            </a:r>
          </a:p>
        </p:txBody>
      </p:sp>
    </p:spTree>
    <p:extLst>
      <p:ext uri="{BB962C8B-B14F-4D97-AF65-F5344CB8AC3E}">
        <p14:creationId xmlns:p14="http://schemas.microsoft.com/office/powerpoint/2010/main" val="4187821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Cisco Networking Academy Program</a:t>
            </a:r>
          </a:p>
          <a:p>
            <a:pPr rtl="0">
              <a:buFontTx/>
              <a:buNone/>
            </a:pPr>
            <a:r>
              <a:rPr lang="fr-FR" b="0" baseline="0"/>
              <a:t>IT Essentials v7.0</a:t>
            </a:r>
          </a:p>
          <a:p>
            <a:pPr rtl="0">
              <a:buFontTx/>
              <a:buNone/>
            </a:pPr>
            <a:r>
              <a:rPr lang="fr-FR" sz="1200" b="0"/>
              <a:t>Chapitre 2 : Montage d'un ordinateur</a:t>
            </a:r>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2.1.3 – Installation des composants de la carte mère</a:t>
            </a:r>
          </a:p>
          <a:p>
            <a:pPr rtl="0">
              <a:buFontTx/>
              <a:buNone/>
            </a:pPr>
            <a:r>
              <a:rPr lang="fr-FR" b="0"/>
              <a:t>2.1.3.10 – Travaux pratiques : Installation de la carte mère sur un ordinateur</a:t>
            </a:r>
          </a:p>
        </p:txBody>
      </p:sp>
    </p:spTree>
    <p:extLst>
      <p:ext uri="{BB962C8B-B14F-4D97-AF65-F5344CB8AC3E}">
        <p14:creationId xmlns:p14="http://schemas.microsoft.com/office/powerpoint/2010/main" val="631750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31</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2.1.4 – Installation des disques internes</a:t>
            </a:r>
          </a:p>
          <a:p>
            <a:pPr rtl="0">
              <a:buFontTx/>
              <a:buNone/>
            </a:pPr>
            <a:r>
              <a:rPr lang="fr-FR" b="0"/>
              <a:t>2.1.4.1 – Démonstration vidéo : Installation des disques</a:t>
            </a:r>
          </a:p>
        </p:txBody>
      </p:sp>
    </p:spTree>
    <p:extLst>
      <p:ext uri="{BB962C8B-B14F-4D97-AF65-F5344CB8AC3E}">
        <p14:creationId xmlns:p14="http://schemas.microsoft.com/office/powerpoint/2010/main" val="3521594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32</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2.1.4 – Installation des disques internes</a:t>
            </a:r>
          </a:p>
          <a:p>
            <a:pPr rtl="0">
              <a:buFontTx/>
              <a:buNone/>
            </a:pPr>
            <a:r>
              <a:rPr lang="fr-FR" b="0"/>
              <a:t>2.1.4.1 – Démonstration vidéo : Installation des disques (suite)</a:t>
            </a:r>
          </a:p>
        </p:txBody>
      </p:sp>
    </p:spTree>
    <p:extLst>
      <p:ext uri="{BB962C8B-B14F-4D97-AF65-F5344CB8AC3E}">
        <p14:creationId xmlns:p14="http://schemas.microsoft.com/office/powerpoint/2010/main" val="1921915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2.1.4 – Installation des disques internes</a:t>
            </a:r>
          </a:p>
          <a:p>
            <a:pPr rtl="0">
              <a:buFontTx/>
              <a:buNone/>
            </a:pPr>
            <a:r>
              <a:rPr lang="fr-FR" b="0"/>
              <a:t>2.1.4.2 – Choix des disques durs</a:t>
            </a:r>
          </a:p>
        </p:txBody>
      </p:sp>
    </p:spTree>
    <p:extLst>
      <p:ext uri="{BB962C8B-B14F-4D97-AF65-F5344CB8AC3E}">
        <p14:creationId xmlns:p14="http://schemas.microsoft.com/office/powerpoint/2010/main" val="2569451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2.1.4 – Installation des disques internes</a:t>
            </a:r>
          </a:p>
          <a:p>
            <a:pPr rtl="0">
              <a:buFontTx/>
              <a:buNone/>
            </a:pPr>
            <a:r>
              <a:rPr lang="fr-FR" b="0"/>
              <a:t>2.1.4.3 – Choix des disques optiques</a:t>
            </a:r>
          </a:p>
        </p:txBody>
      </p:sp>
    </p:spTree>
    <p:extLst>
      <p:ext uri="{BB962C8B-B14F-4D97-AF65-F5344CB8AC3E}">
        <p14:creationId xmlns:p14="http://schemas.microsoft.com/office/powerpoint/2010/main" val="3213303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2.1.4 – Installation des disques internes</a:t>
            </a:r>
          </a:p>
          <a:p>
            <a:pPr rtl="0">
              <a:buFontTx/>
              <a:buNone/>
            </a:pPr>
            <a:r>
              <a:rPr lang="fr-FR" b="0"/>
              <a:t>2.1.4.4 – Installation du disque dur</a:t>
            </a:r>
          </a:p>
        </p:txBody>
      </p:sp>
    </p:spTree>
    <p:extLst>
      <p:ext uri="{BB962C8B-B14F-4D97-AF65-F5344CB8AC3E}">
        <p14:creationId xmlns:p14="http://schemas.microsoft.com/office/powerpoint/2010/main" val="3595668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2.1.4 – Installation des disques internes</a:t>
            </a:r>
          </a:p>
          <a:p>
            <a:pPr rtl="0">
              <a:buFontTx/>
              <a:buNone/>
            </a:pPr>
            <a:r>
              <a:rPr lang="fr-FR" b="0"/>
              <a:t>2.1.4.5 – Installation du disque optique</a:t>
            </a:r>
          </a:p>
          <a:p>
            <a:pPr rtl="0">
              <a:buFontTx/>
              <a:buNone/>
            </a:pPr>
            <a:r>
              <a:rPr lang="fr-FR" b="0"/>
              <a:t>2.1.4.6 – Vérifiez votre compréhension : Installation des disques</a:t>
            </a:r>
          </a:p>
        </p:txBody>
      </p:sp>
    </p:spTree>
    <p:extLst>
      <p:ext uri="{BB962C8B-B14F-4D97-AF65-F5344CB8AC3E}">
        <p14:creationId xmlns:p14="http://schemas.microsoft.com/office/powerpoint/2010/main" val="3362865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2.1.4 – Installation des disques internes</a:t>
            </a:r>
          </a:p>
          <a:p>
            <a:r>
              <a:rPr lang="fr-FR" b="0"/>
              <a:t>2.1.4.7 </a:t>
            </a:r>
            <a:r>
              <a:rPr lang="fr-FR" altLang="zh-CN" smtClean="0"/>
              <a:t>–</a:t>
            </a:r>
            <a:r>
              <a:rPr lang="fr-FR" b="0" smtClean="0"/>
              <a:t> </a:t>
            </a:r>
            <a:r>
              <a:rPr lang="fr-FR" b="0"/>
              <a:t>Installation du disque dur et des lecteurs optiques</a:t>
            </a:r>
          </a:p>
          <a:p>
            <a:pPr>
              <a:buFontTx/>
              <a:buNone/>
            </a:pPr>
            <a:endParaRPr lang="en-GB" b="0" dirty="0"/>
          </a:p>
        </p:txBody>
      </p:sp>
    </p:spTree>
    <p:extLst>
      <p:ext uri="{BB962C8B-B14F-4D97-AF65-F5344CB8AC3E}">
        <p14:creationId xmlns:p14="http://schemas.microsoft.com/office/powerpoint/2010/main" val="4162603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r>
              <a:rPr lang="fr-FR" b="0" smtClean="0"/>
              <a:t>2.1.5</a:t>
            </a:r>
            <a:r>
              <a:rPr lang="fr-FR" altLang="zh-CN" smtClean="0"/>
              <a:t> –</a:t>
            </a:r>
            <a:r>
              <a:rPr lang="fr-FR" b="0"/>
              <a:t> Installation des cartes d'extension</a:t>
            </a:r>
          </a:p>
          <a:p>
            <a:pPr rtl="0">
              <a:buFontTx/>
              <a:buNone/>
            </a:pPr>
            <a:r>
              <a:rPr lang="fr-FR" b="0"/>
              <a:t>2.1.5.1 – Démonstration vidéo : Installation des cartes d'extension</a:t>
            </a:r>
          </a:p>
          <a:p>
            <a:pPr>
              <a:buFontTx/>
              <a:buNone/>
            </a:pPr>
            <a:endParaRPr lang="en-GB" b="0" dirty="0"/>
          </a:p>
        </p:txBody>
      </p:sp>
    </p:spTree>
    <p:extLst>
      <p:ext uri="{BB962C8B-B14F-4D97-AF65-F5344CB8AC3E}">
        <p14:creationId xmlns:p14="http://schemas.microsoft.com/office/powerpoint/2010/main" val="2765392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r>
              <a:rPr lang="fr-FR" b="0"/>
              <a:t>2.1.5 </a:t>
            </a:r>
            <a:r>
              <a:rPr lang="fr-FR" altLang="zh-CN" smtClean="0"/>
              <a:t>– </a:t>
            </a:r>
            <a:r>
              <a:rPr lang="fr-FR" b="0" smtClean="0"/>
              <a:t>Installation </a:t>
            </a:r>
            <a:r>
              <a:rPr lang="fr-FR" b="0"/>
              <a:t>des cartes d'extension</a:t>
            </a:r>
          </a:p>
          <a:p>
            <a:pPr rtl="0">
              <a:buFontTx/>
              <a:buNone/>
            </a:pPr>
            <a:r>
              <a:rPr lang="fr-FR" b="0"/>
              <a:t>2.1.5.2 – Choix des cartes d'extension</a:t>
            </a:r>
          </a:p>
          <a:p>
            <a:pPr>
              <a:buFontTx/>
              <a:buNone/>
            </a:pPr>
            <a:endParaRPr lang="en-GB" b="0" dirty="0"/>
          </a:p>
        </p:txBody>
      </p:sp>
    </p:spTree>
    <p:extLst>
      <p:ext uri="{BB962C8B-B14F-4D97-AF65-F5344CB8AC3E}">
        <p14:creationId xmlns:p14="http://schemas.microsoft.com/office/powerpoint/2010/main" val="901953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a:t>4</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40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r>
              <a:rPr lang="fr-FR" b="0"/>
              <a:t>2.1.5 </a:t>
            </a:r>
            <a:r>
              <a:rPr lang="fr-FR" altLang="zh-CN" smtClean="0"/>
              <a:t>–</a:t>
            </a:r>
            <a:r>
              <a:rPr lang="fr-FR" b="0"/>
              <a:t> Installation des cartes d'extension</a:t>
            </a:r>
          </a:p>
          <a:p>
            <a:pPr rtl="0">
              <a:buFontTx/>
              <a:buNone/>
            </a:pPr>
            <a:r>
              <a:rPr lang="fr-FR" b="0"/>
              <a:t>2.1.5.3 – Autres facteurs pour le choix des cartes d'extension</a:t>
            </a:r>
          </a:p>
          <a:p>
            <a:pPr>
              <a:buFontTx/>
              <a:buNone/>
            </a:pPr>
            <a:endParaRPr lang="en-GB" b="0" dirty="0"/>
          </a:p>
        </p:txBody>
      </p:sp>
    </p:spTree>
    <p:extLst>
      <p:ext uri="{BB962C8B-B14F-4D97-AF65-F5344CB8AC3E}">
        <p14:creationId xmlns:p14="http://schemas.microsoft.com/office/powerpoint/2010/main" val="2742128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41</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r>
              <a:rPr lang="fr-FR" b="0" smtClean="0"/>
              <a:t>2.1.5</a:t>
            </a:r>
            <a:r>
              <a:rPr lang="fr-FR" altLang="zh-CN"/>
              <a:t> </a:t>
            </a:r>
            <a:r>
              <a:rPr lang="fr-FR" altLang="zh-CN" smtClean="0"/>
              <a:t>–</a:t>
            </a:r>
            <a:r>
              <a:rPr lang="fr-FR" b="0"/>
              <a:t> Installation des cartes d'extension</a:t>
            </a:r>
          </a:p>
          <a:p>
            <a:r>
              <a:rPr lang="fr-FR" b="0" smtClean="0"/>
              <a:t>2.1.5.4</a:t>
            </a:r>
            <a:r>
              <a:rPr lang="fr-FR" altLang="zh-CN"/>
              <a:t> – </a:t>
            </a:r>
            <a:r>
              <a:rPr lang="fr-FR" b="0" smtClean="0"/>
              <a:t>Installation </a:t>
            </a:r>
            <a:r>
              <a:rPr lang="fr-FR" b="0"/>
              <a:t>des cartes d'extension</a:t>
            </a:r>
          </a:p>
          <a:p>
            <a:pPr rtl="0">
              <a:buFontTx/>
              <a:buNone/>
            </a:pPr>
            <a:r>
              <a:rPr lang="fr-FR" b="0"/>
              <a:t>2.1.5.5 – Vérifiez votre compréhension : Installation des cartes d'extension</a:t>
            </a:r>
          </a:p>
        </p:txBody>
      </p:sp>
    </p:spTree>
    <p:extLst>
      <p:ext uri="{BB962C8B-B14F-4D97-AF65-F5344CB8AC3E}">
        <p14:creationId xmlns:p14="http://schemas.microsoft.com/office/powerpoint/2010/main" val="2030977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42</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r>
              <a:rPr lang="fr-FR" b="0" smtClean="0"/>
              <a:t>2.1.5</a:t>
            </a:r>
            <a:r>
              <a:rPr lang="fr-FR" altLang="zh-CN"/>
              <a:t> – </a:t>
            </a:r>
            <a:r>
              <a:rPr lang="fr-FR" b="0" smtClean="0"/>
              <a:t>Installation </a:t>
            </a:r>
            <a:r>
              <a:rPr lang="fr-FR" b="0"/>
              <a:t>des cartes d'extension</a:t>
            </a:r>
          </a:p>
          <a:p>
            <a:pPr rtl="0">
              <a:buFontTx/>
              <a:buNone/>
            </a:pPr>
            <a:r>
              <a:rPr lang="fr-FR" b="0"/>
              <a:t>2.1.5.6 – Travaux pratiques : Installation des cartes d'extension</a:t>
            </a:r>
          </a:p>
        </p:txBody>
      </p:sp>
    </p:spTree>
    <p:extLst>
      <p:ext uri="{BB962C8B-B14F-4D97-AF65-F5344CB8AC3E}">
        <p14:creationId xmlns:p14="http://schemas.microsoft.com/office/powerpoint/2010/main" val="2257458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43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2.1.6 – Choix d'un dispositif de stockage supplémentaire</a:t>
            </a:r>
          </a:p>
          <a:p>
            <a:pPr rtl="0">
              <a:buFontTx/>
              <a:buNone/>
            </a:pPr>
            <a:r>
              <a:rPr lang="fr-FR" b="0"/>
              <a:t>2.1.6.1 – Choix d'un lecteur de cartes mémoire</a:t>
            </a:r>
          </a:p>
        </p:txBody>
      </p:sp>
    </p:spTree>
    <p:extLst>
      <p:ext uri="{BB962C8B-B14F-4D97-AF65-F5344CB8AC3E}">
        <p14:creationId xmlns:p14="http://schemas.microsoft.com/office/powerpoint/2010/main" val="1002350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44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2.1.6 – Choix d'un dispositif de stockage supplémentaire</a:t>
            </a:r>
          </a:p>
          <a:p>
            <a:pPr rtl="0">
              <a:buFontTx/>
              <a:buNone/>
            </a:pPr>
            <a:r>
              <a:rPr lang="fr-FR" b="0"/>
              <a:t>2.1.6.2 – Choix d'un dispositif de stockage externe</a:t>
            </a:r>
          </a:p>
          <a:p>
            <a:pPr rtl="0">
              <a:buFontTx/>
              <a:buNone/>
            </a:pPr>
            <a:r>
              <a:rPr lang="fr-FR" b="0"/>
              <a:t>2.1.6.3 – Vérifiez votre compréhension : Association de la carte mémoire à sa description</a:t>
            </a:r>
          </a:p>
        </p:txBody>
      </p:sp>
    </p:spTree>
    <p:extLst>
      <p:ext uri="{BB962C8B-B14F-4D97-AF65-F5344CB8AC3E}">
        <p14:creationId xmlns:p14="http://schemas.microsoft.com/office/powerpoint/2010/main" val="3001488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45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2.1.7 – Installation des câbles</a:t>
            </a:r>
          </a:p>
          <a:p>
            <a:pPr rtl="0">
              <a:buFontTx/>
              <a:buNone/>
            </a:pPr>
            <a:r>
              <a:rPr lang="fr-FR" b="0"/>
              <a:t>2.1.7.1 – Démonstration vidéo : Connexion des câbles d'alimentation internes</a:t>
            </a:r>
          </a:p>
          <a:p>
            <a:pPr rtl="0">
              <a:buFontTx/>
              <a:buNone/>
            </a:pPr>
            <a:r>
              <a:rPr lang="fr-FR" b="0"/>
              <a:t>2.1.7.2 – Vérifiez votre compréhension : Identification des connecteurs d'alimentation</a:t>
            </a:r>
          </a:p>
        </p:txBody>
      </p:sp>
    </p:spTree>
    <p:extLst>
      <p:ext uri="{BB962C8B-B14F-4D97-AF65-F5344CB8AC3E}">
        <p14:creationId xmlns:p14="http://schemas.microsoft.com/office/powerpoint/2010/main" val="27793542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46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2.1.7 – Installation des câbles</a:t>
            </a:r>
          </a:p>
          <a:p>
            <a:pPr rtl="0">
              <a:buFontTx/>
              <a:buNone/>
            </a:pPr>
            <a:r>
              <a:rPr lang="fr-FR" b="0"/>
              <a:t>2.1.7.3 – Démonstration vidéo : Connexion des câbles de données internes</a:t>
            </a:r>
          </a:p>
          <a:p>
            <a:pPr>
              <a:buFontTx/>
              <a:buNone/>
            </a:pPr>
            <a:endParaRPr lang="en-GB" b="0" dirty="0"/>
          </a:p>
        </p:txBody>
      </p:sp>
    </p:spTree>
    <p:extLst>
      <p:ext uri="{BB962C8B-B14F-4D97-AF65-F5344CB8AC3E}">
        <p14:creationId xmlns:p14="http://schemas.microsoft.com/office/powerpoint/2010/main" val="50590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47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2.1.7 – Installation des câbles</a:t>
            </a:r>
          </a:p>
          <a:p>
            <a:pPr rtl="0">
              <a:buFontTx/>
              <a:buNone/>
            </a:pPr>
            <a:r>
              <a:rPr lang="fr-FR" b="0"/>
              <a:t>2.1.7.4 – Travaux pratiques : Installation des câbles internes</a:t>
            </a:r>
          </a:p>
          <a:p>
            <a:pPr>
              <a:buFontTx/>
              <a:buNone/>
            </a:pPr>
            <a:endParaRPr lang="en-GB" b="0" dirty="0"/>
          </a:p>
        </p:txBody>
      </p:sp>
    </p:spTree>
    <p:extLst>
      <p:ext uri="{BB962C8B-B14F-4D97-AF65-F5344CB8AC3E}">
        <p14:creationId xmlns:p14="http://schemas.microsoft.com/office/powerpoint/2010/main" val="2266519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48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2.1.7 – Installation des câbles</a:t>
            </a:r>
          </a:p>
          <a:p>
            <a:pPr rtl="0">
              <a:buFontTx/>
              <a:buNone/>
            </a:pPr>
            <a:r>
              <a:rPr lang="fr-FR" b="0"/>
              <a:t>2.1.7.5 – Démonstration vidéo : Installation des câbles de la façade</a:t>
            </a:r>
          </a:p>
          <a:p>
            <a:pPr>
              <a:buFontTx/>
              <a:buNone/>
            </a:pPr>
            <a:endParaRPr lang="en-GB" b="0" dirty="0"/>
          </a:p>
        </p:txBody>
      </p:sp>
    </p:spTree>
    <p:extLst>
      <p:ext uri="{BB962C8B-B14F-4D97-AF65-F5344CB8AC3E}">
        <p14:creationId xmlns:p14="http://schemas.microsoft.com/office/powerpoint/2010/main" val="1645065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49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2.1.7 – Installation des câbles</a:t>
            </a:r>
          </a:p>
          <a:p>
            <a:pPr rtl="0">
              <a:buFontTx/>
              <a:buNone/>
            </a:pPr>
            <a:r>
              <a:rPr lang="fr-FR" b="0"/>
              <a:t>2.1.7.6 – Installation des câbles de la façade</a:t>
            </a:r>
          </a:p>
          <a:p>
            <a:pPr>
              <a:buFontTx/>
              <a:buNone/>
            </a:pPr>
            <a:endParaRPr lang="en-GB" b="0" dirty="0"/>
          </a:p>
        </p:txBody>
      </p:sp>
    </p:spTree>
    <p:extLst>
      <p:ext uri="{BB962C8B-B14F-4D97-AF65-F5344CB8AC3E}">
        <p14:creationId xmlns:p14="http://schemas.microsoft.com/office/powerpoint/2010/main" val="120897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5</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50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2.1.7 – Installation des câbles</a:t>
            </a:r>
          </a:p>
          <a:p>
            <a:pPr rtl="0">
              <a:buFontTx/>
              <a:buNone/>
            </a:pPr>
            <a:r>
              <a:rPr lang="fr-FR" b="0"/>
              <a:t>2.1.7.6 – Installation des câbles de la façade (suite)</a:t>
            </a:r>
          </a:p>
          <a:p>
            <a:pPr>
              <a:buFontTx/>
              <a:buNone/>
            </a:pPr>
            <a:endParaRPr lang="en-GB" b="0" dirty="0"/>
          </a:p>
        </p:txBody>
      </p:sp>
    </p:spTree>
    <p:extLst>
      <p:ext uri="{BB962C8B-B14F-4D97-AF65-F5344CB8AC3E}">
        <p14:creationId xmlns:p14="http://schemas.microsoft.com/office/powerpoint/2010/main" val="4063936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51</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2.1.7 – Installation des câbles</a:t>
            </a:r>
          </a:p>
          <a:p>
            <a:pPr rtl="0">
              <a:buFontTx/>
              <a:buNone/>
            </a:pPr>
            <a:r>
              <a:rPr lang="fr-FR" b="0"/>
              <a:t>2.1.7.6 – Installation des câbles de la façade (suite)</a:t>
            </a:r>
          </a:p>
          <a:p>
            <a:pPr>
              <a:buFontTx/>
              <a:buNone/>
            </a:pPr>
            <a:endParaRPr lang="en-GB" b="0" dirty="0"/>
          </a:p>
        </p:txBody>
      </p:sp>
    </p:spTree>
    <p:extLst>
      <p:ext uri="{BB962C8B-B14F-4D97-AF65-F5344CB8AC3E}">
        <p14:creationId xmlns:p14="http://schemas.microsoft.com/office/powerpoint/2010/main" val="2675292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52</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2.1.7 – Installation des câbles</a:t>
            </a:r>
          </a:p>
          <a:p>
            <a:pPr rtl="0">
              <a:buFontTx/>
              <a:buNone/>
            </a:pPr>
            <a:r>
              <a:rPr lang="fr-FR" b="0"/>
              <a:t>2.1.7.6 – Installation des câbles de la façade (suite)</a:t>
            </a:r>
          </a:p>
          <a:p>
            <a:pPr rtl="0">
              <a:buFontTx/>
              <a:buNone/>
            </a:pPr>
            <a:r>
              <a:rPr lang="fr-FR" b="0"/>
              <a:t>2.1.7.7 – Vérifiez votre compréhension : Identification des connecteurs de la façade</a:t>
            </a:r>
          </a:p>
          <a:p>
            <a:pPr>
              <a:buFontTx/>
              <a:buNone/>
            </a:pPr>
            <a:endParaRPr lang="en-GB" b="0" dirty="0"/>
          </a:p>
        </p:txBody>
      </p:sp>
    </p:spTree>
    <p:extLst>
      <p:ext uri="{BB962C8B-B14F-4D97-AF65-F5344CB8AC3E}">
        <p14:creationId xmlns:p14="http://schemas.microsoft.com/office/powerpoint/2010/main" val="16061975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53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2.1.7 – Installation des câbles</a:t>
            </a:r>
          </a:p>
          <a:p>
            <a:pPr rtl="0">
              <a:buFontTx/>
              <a:buNone/>
            </a:pPr>
            <a:r>
              <a:rPr lang="fr-FR" b="0"/>
              <a:t>2.1.7.8 – Installation des câbles de la façade</a:t>
            </a:r>
          </a:p>
          <a:p>
            <a:pPr>
              <a:buFontTx/>
              <a:buNone/>
            </a:pPr>
            <a:endParaRPr lang="en-GB" b="0" dirty="0"/>
          </a:p>
        </p:txBody>
      </p:sp>
    </p:spTree>
    <p:extLst>
      <p:ext uri="{BB962C8B-B14F-4D97-AF65-F5344CB8AC3E}">
        <p14:creationId xmlns:p14="http://schemas.microsoft.com/office/powerpoint/2010/main" val="6349257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54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2.1.7 – Installation des câbles</a:t>
            </a:r>
          </a:p>
          <a:p>
            <a:pPr rtl="0">
              <a:buFontTx/>
              <a:buNone/>
            </a:pPr>
            <a:r>
              <a:rPr lang="fr-FR" b="0"/>
              <a:t>2.1.7.9 – Démonstration vidéo : Fin de l'assemblage d'un ordinateur</a:t>
            </a:r>
          </a:p>
          <a:p>
            <a:pPr rtl="0">
              <a:buFontTx/>
              <a:buNone/>
            </a:pPr>
            <a:r>
              <a:rPr lang="fr-FR" b="0"/>
              <a:t>2.1.7.10 – Vérifiez votre compréhension : Identification des connecteurs externes</a:t>
            </a:r>
          </a:p>
          <a:p>
            <a:pPr>
              <a:buFontTx/>
              <a:buNone/>
            </a:pPr>
            <a:endParaRPr lang="en-GB" b="0" dirty="0"/>
          </a:p>
        </p:txBody>
      </p:sp>
    </p:spTree>
    <p:extLst>
      <p:ext uri="{BB962C8B-B14F-4D97-AF65-F5344CB8AC3E}">
        <p14:creationId xmlns:p14="http://schemas.microsoft.com/office/powerpoint/2010/main" val="2708527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55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2.1 – Assemblage de l'ordinateur</a:t>
            </a:r>
          </a:p>
          <a:p>
            <a:pPr rtl="0">
              <a:buFontTx/>
              <a:buNone/>
            </a:pPr>
            <a:r>
              <a:rPr lang="fr-FR" b="0"/>
              <a:t>2.1.7 – Installation des câbles</a:t>
            </a:r>
          </a:p>
          <a:p>
            <a:pPr rtl="0">
              <a:buFontTx/>
              <a:buNone/>
            </a:pPr>
            <a:r>
              <a:rPr lang="fr-FR" b="0"/>
              <a:t>2.1.7.11 – Travaux pratiques : Fin de l'assemblage d'un ordinateur</a:t>
            </a:r>
          </a:p>
          <a:p>
            <a:pPr>
              <a:buFontTx/>
              <a:buNone/>
            </a:pPr>
            <a:endParaRPr lang="en-GB" b="0" dirty="0"/>
          </a:p>
        </p:txBody>
      </p:sp>
    </p:spTree>
    <p:extLst>
      <p:ext uri="{BB962C8B-B14F-4D97-AF65-F5344CB8AC3E}">
        <p14:creationId xmlns:p14="http://schemas.microsoft.com/office/powerpoint/2010/main" val="24049771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2 – Assemblage d'un ordinateur</a:t>
            </a:r>
          </a:p>
          <a:p>
            <a:pPr rtl="0">
              <a:buFontTx/>
              <a:buNone/>
            </a:pPr>
            <a:r>
              <a:rPr lang="fr-FR" sz="1200" b="0"/>
              <a:t>2.2 – Résumé du chapitre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56</a:t>
            </a:fld>
            <a:endParaRPr/>
          </a:p>
        </p:txBody>
      </p:sp>
    </p:spTree>
    <p:extLst>
      <p:ext uri="{BB962C8B-B14F-4D97-AF65-F5344CB8AC3E}">
        <p14:creationId xmlns:p14="http://schemas.microsoft.com/office/powerpoint/2010/main" val="2062771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2.2 – Résumé</a:t>
            </a:r>
          </a:p>
          <a:p>
            <a:pPr rtl="0"/>
            <a:r>
              <a:rPr lang="fr-FR"/>
              <a:t>2.2.1 – </a:t>
            </a:r>
            <a:r>
              <a:rPr lang="fr-FR" sz="1200" b="0" i="0" kern="1200">
                <a:solidFill>
                  <a:schemeClr val="tx1"/>
                </a:solidFill>
                <a:effectLst/>
                <a:latin typeface="+mn-lt"/>
                <a:ea typeface="+mn-ea"/>
                <a:cs typeface="+mn-cs"/>
              </a:rPr>
              <a:t>Conclusion </a:t>
            </a:r>
          </a:p>
          <a:p>
            <a:pPr rtl="0"/>
            <a:r>
              <a:rPr lang="fr-FR" sz="1200" b="0" i="0" kern="1200">
                <a:solidFill>
                  <a:schemeClr val="tx1"/>
                </a:solidFill>
                <a:effectLst/>
                <a:latin typeface="+mn-lt"/>
                <a:ea typeface="+mn-ea"/>
                <a:cs typeface="+mn-cs"/>
              </a:rPr>
              <a:t>2.2.1.1 – Chapitre 2 : Assemblage d'un ordinateur	</a:t>
            </a:r>
          </a:p>
        </p:txBody>
      </p:sp>
      <p:sp>
        <p:nvSpPr>
          <p:cNvPr id="4" name="Slide Number Placeholder 3"/>
          <p:cNvSpPr>
            <a:spLocks noGrp="1"/>
          </p:cNvSpPr>
          <p:nvPr>
            <p:ph type="sldNum" sz="quarter" idx="10"/>
          </p:nvPr>
        </p:nvSpPr>
        <p:spPr/>
        <p:txBody>
          <a:bodyPr/>
          <a:lstStyle/>
          <a:p>
            <a:pPr rtl="0"/>
            <a:fld id="{5641018C-6CAF-B84E-B92C-ECB119457FBA}" type="slidenum">
              <a:rPr/>
              <a:t>57</a:t>
            </a:fld>
            <a:endParaRPr/>
          </a:p>
        </p:txBody>
      </p:sp>
    </p:spTree>
    <p:extLst>
      <p:ext uri="{BB962C8B-B14F-4D97-AF65-F5344CB8AC3E}">
        <p14:creationId xmlns:p14="http://schemas.microsoft.com/office/powerpoint/2010/main" val="1391239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pPr/>
              <a:t>58</a:t>
            </a:fld>
            <a:endParaRPr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a:latin typeface="Arial" charset="0"/>
              </a:rPr>
              <a:t>Chapitre 2 : Nouveaux termes/commandes</a:t>
            </a:r>
          </a:p>
        </p:txBody>
      </p:sp>
    </p:spTree>
    <p:extLst>
      <p:ext uri="{BB962C8B-B14F-4D97-AF65-F5344CB8AC3E}">
        <p14:creationId xmlns:p14="http://schemas.microsoft.com/office/powerpoint/2010/main" val="3846647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2253056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6</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049675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7</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313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a:t>8</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2613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9</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78706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212800" y="4649320"/>
            <a:ext cx="3193200" cy="246851"/>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réservés</a:t>
            </a:r>
            <a:r>
              <a:rPr lang="fr-FR" sz="600" smtClean="0">
                <a:solidFill>
                  <a:schemeClr val="accent5">
                    <a:lumMod val="50000"/>
                  </a:schemeClr>
                </a:solidFill>
                <a:latin typeface="+mn-lt"/>
                <a:ea typeface="+mn-ea"/>
                <a:cs typeface="CiscoSans Thin"/>
              </a:rPr>
              <a:t>. Informations </a:t>
            </a:r>
            <a:r>
              <a:rPr lang="fr-FR" sz="600">
                <a:solidFill>
                  <a:schemeClr val="accent5">
                    <a:lumMod val="50000"/>
                  </a:schemeClr>
                </a:solidFill>
                <a:latin typeface="+mn-lt"/>
                <a:ea typeface="+mn-ea"/>
                <a:cs typeface="CiscoSans Thin"/>
              </a:rPr>
              <a:t>confidentielles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214027" y="4741653"/>
            <a:ext cx="3194769"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 2016 Cisco et/ou ses filiales. Tous droits réservés</a:t>
            </a:r>
            <a:r>
              <a:rPr lang="fr-FR" sz="600" smtClean="0">
                <a:solidFill>
                  <a:schemeClr val="accent3">
                    <a:lumMod val="85000"/>
                  </a:schemeClr>
                </a:solidFill>
                <a:latin typeface="+mn-lt"/>
                <a:ea typeface="+mn-ea"/>
                <a:cs typeface="CiscoSans Thin"/>
              </a:rPr>
              <a:t>. Informations </a:t>
            </a:r>
            <a:r>
              <a:rPr lang="fr-FR" sz="600">
                <a:solidFill>
                  <a:schemeClr val="accent3">
                    <a:lumMod val="85000"/>
                  </a:schemeClr>
                </a:solidFill>
                <a:latin typeface="+mn-lt"/>
                <a:ea typeface="+mn-ea"/>
                <a:cs typeface="CiscoSans Thin"/>
              </a:rPr>
              <a:t>confidentielles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8" Type="http://schemas.openxmlformats.org/officeDocument/2006/relationships/hyperlink" Target="https://www.crucial.com/" TargetMode="External"/><Relationship Id="rId3" Type="http://schemas.openxmlformats.org/officeDocument/2006/relationships/notesSlide" Target="../notesSlides/notesSlide12.xml"/><Relationship Id="rId7" Type="http://schemas.openxmlformats.org/officeDocument/2006/relationships/hyperlink" Target="https://www.cdw.com/" TargetMode="External"/><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hyperlink" Target="http://www.tigerdirect.com/" TargetMode="External"/><Relationship Id="rId5" Type="http://schemas.openxmlformats.org/officeDocument/2006/relationships/hyperlink" Target="https://www.newegg.com/" TargetMode="External"/><Relationship Id="rId4" Type="http://schemas.openxmlformats.org/officeDocument/2006/relationships/hyperlink" Target="https://pcpartpicker.com/" TargetMode="External"/><Relationship Id="rId9" Type="http://schemas.openxmlformats.org/officeDocument/2006/relationships/hyperlink" Target="https://www.kingston.com/"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hyperlink" Target="https://community.cisco.com/" TargetMode="External"/><Relationship Id="rId4" Type="http://schemas.openxmlformats.org/officeDocument/2006/relationships/hyperlink" Target="https://community.cisco.com/t5/networking-academy/ct-p/Netacad"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5" Type="http://schemas.openxmlformats.org/officeDocument/2006/relationships/image" Target="../media/image1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27.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0.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2300750"/>
            <a:ext cx="6773198" cy="644730"/>
          </a:xfrm>
        </p:spPr>
        <p:txBody>
          <a:bodyPr/>
          <a:lstStyle/>
          <a:p>
            <a:pPr rtl="0"/>
            <a:r>
              <a:rPr lang="fr-FR">
                <a:solidFill>
                  <a:schemeClr val="accent5">
                    <a:lumMod val="40000"/>
                    <a:lumOff val="60000"/>
                  </a:schemeClr>
                </a:solidFill>
              </a:rPr>
              <a:t>Chapitre 2 : Montage d'un ordinateur</a:t>
            </a:r>
          </a:p>
        </p:txBody>
      </p:sp>
      <p:sp>
        <p:nvSpPr>
          <p:cNvPr id="5" name="Text Placeholder 4"/>
          <p:cNvSpPr>
            <a:spLocks noGrp="1"/>
          </p:cNvSpPr>
          <p:nvPr>
            <p:ph type="body" sz="quarter" idx="13"/>
          </p:nvPr>
        </p:nvSpPr>
        <p:spPr/>
        <p:txBody>
          <a:bodyPr/>
          <a:lstStyle/>
          <a:p>
            <a:pPr rtl="0"/>
            <a:r>
              <a:rPr lang="fr-FR">
                <a:solidFill>
                  <a:schemeClr val="bg2">
                    <a:lumMod val="40000"/>
                    <a:lumOff val="60000"/>
                  </a:schemeClr>
                </a:solidFill>
              </a:rPr>
              <a:t>Supports de l'instructeur</a:t>
            </a:r>
          </a:p>
        </p:txBody>
      </p:sp>
      <p:sp>
        <p:nvSpPr>
          <p:cNvPr id="7" name="Subtitle 6"/>
          <p:cNvSpPr>
            <a:spLocks noGrp="1"/>
          </p:cNvSpPr>
          <p:nvPr>
            <p:ph type="subTitle" idx="1"/>
          </p:nvPr>
        </p:nvSpPr>
        <p:spPr>
          <a:xfrm>
            <a:off x="469496" y="3809526"/>
            <a:ext cx="2986625" cy="902174"/>
          </a:xfrm>
        </p:spPr>
        <p:txBody>
          <a:bodyPr/>
          <a:lstStyle/>
          <a:p>
            <a:pPr rtl="0"/>
            <a:r>
              <a:rPr lang="fr-FR">
                <a:solidFill>
                  <a:schemeClr val="accent5">
                    <a:lumMod val="40000"/>
                    <a:lumOff val="60000"/>
                  </a:schemeClr>
                </a:solidFill>
              </a:rPr>
              <a:t>IT Essentials v7.0</a:t>
            </a:r>
          </a:p>
          <a:p>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Chapitre 2 : bonnes pratiques (suite)</a:t>
            </a:r>
          </a:p>
        </p:txBody>
      </p:sp>
      <p:sp>
        <p:nvSpPr>
          <p:cNvPr id="11266" name="Rectangle 34"/>
          <p:cNvSpPr>
            <a:spLocks noGrp="1" noChangeArrowheads="1"/>
          </p:cNvSpPr>
          <p:nvPr>
            <p:ph idx="1"/>
          </p:nvPr>
        </p:nvSpPr>
        <p:spPr/>
        <p:txBody>
          <a:bodyPr/>
          <a:lstStyle/>
          <a:p>
            <a:pPr marL="0" indent="0" rtl="0">
              <a:lnSpc>
                <a:spcPct val="85000"/>
              </a:lnSpc>
              <a:spcBef>
                <a:spcPct val="30000"/>
              </a:spcBef>
              <a:buNone/>
            </a:pPr>
            <a:r>
              <a:rPr lang="fr-FR" sz="1400"/>
              <a:t>Il est important de savoir installer des composants pour assembler, réparer ou mettre à niveau des ordinateurs personnels. Vous pouvez mettre l'accent sur les tâches suivantes lorsque vous analysez les composants internes d'un ordinateur :</a:t>
            </a:r>
          </a:p>
          <a:p>
            <a:pPr rtl="0" eaLnBrk="1" hangingPunct="1">
              <a:lnSpc>
                <a:spcPct val="85000"/>
              </a:lnSpc>
              <a:spcBef>
                <a:spcPct val="30000"/>
              </a:spcBef>
            </a:pPr>
            <a:r>
              <a:rPr lang="fr-FR" sz="1400"/>
              <a:t>Sécurité </a:t>
            </a:r>
          </a:p>
          <a:p>
            <a:pPr lvl="1" rtl="0">
              <a:lnSpc>
                <a:spcPct val="85000"/>
              </a:lnSpc>
              <a:spcBef>
                <a:spcPct val="30000"/>
              </a:spcBef>
            </a:pPr>
            <a:r>
              <a:rPr lang="fr-FR" sz="1300"/>
              <a:t>Mettre hors tension et retirer le module d'alimentation avant de commencer</a:t>
            </a:r>
          </a:p>
          <a:p>
            <a:pPr lvl="1" rtl="0">
              <a:lnSpc>
                <a:spcPct val="85000"/>
              </a:lnSpc>
              <a:spcBef>
                <a:spcPct val="30000"/>
              </a:spcBef>
            </a:pPr>
            <a:r>
              <a:rPr lang="fr-FR" sz="1300"/>
              <a:t>Retirer les effets personnels : montres, bijoux, etc.</a:t>
            </a:r>
          </a:p>
          <a:p>
            <a:pPr lvl="1" rtl="0">
              <a:lnSpc>
                <a:spcPct val="85000"/>
              </a:lnSpc>
              <a:spcBef>
                <a:spcPct val="30000"/>
              </a:spcBef>
            </a:pPr>
            <a:r>
              <a:rPr lang="fr-FR" sz="1300"/>
              <a:t>Libérer de l'espace pour travailler</a:t>
            </a:r>
          </a:p>
          <a:p>
            <a:pPr lvl="1" rtl="0">
              <a:lnSpc>
                <a:spcPct val="85000"/>
              </a:lnSpc>
              <a:spcBef>
                <a:spcPct val="30000"/>
              </a:spcBef>
            </a:pPr>
            <a:r>
              <a:rPr lang="fr-FR" sz="1300"/>
              <a:t>Bords tranchants : faire en sorte de vous protéger pendant le cours</a:t>
            </a:r>
          </a:p>
          <a:p>
            <a:pPr lvl="1" rtl="0">
              <a:lnSpc>
                <a:spcPct val="85000"/>
              </a:lnSpc>
              <a:spcBef>
                <a:spcPct val="30000"/>
              </a:spcBef>
            </a:pPr>
            <a:r>
              <a:rPr lang="fr-FR" sz="1300"/>
              <a:t>Suivre les procédures de levage appropriées</a:t>
            </a:r>
          </a:p>
          <a:p>
            <a:pPr lvl="1" rtl="0">
              <a:lnSpc>
                <a:spcPct val="85000"/>
              </a:lnSpc>
              <a:spcBef>
                <a:spcPct val="30000"/>
              </a:spcBef>
            </a:pPr>
            <a:r>
              <a:rPr lang="fr-FR" sz="1300"/>
              <a:t>Inviter le responsable de la sécurité pour qu'il effectue une démonstration de 5 minutes sur l'utilisation d'un extincteur</a:t>
            </a:r>
          </a:p>
          <a:p>
            <a:pPr lvl="1" rtl="0">
              <a:lnSpc>
                <a:spcPct val="85000"/>
              </a:lnSpc>
              <a:spcBef>
                <a:spcPct val="30000"/>
              </a:spcBef>
            </a:pPr>
            <a:r>
              <a:rPr lang="fr-FR" sz="1300"/>
              <a:t>Rappeler que la tension est faible à l'intérieur de l'ordinateur</a:t>
            </a:r>
          </a:p>
          <a:p>
            <a:pPr lvl="1" rtl="0">
              <a:lnSpc>
                <a:spcPct val="85000"/>
              </a:lnSpc>
              <a:spcBef>
                <a:spcPct val="30000"/>
              </a:spcBef>
            </a:pPr>
            <a:r>
              <a:rPr lang="fr-FR" sz="1300"/>
              <a:t>Éviter les décharges électrostatiques pour ne pas endommager les composants sensibles, tels que la mémoire RAM</a:t>
            </a:r>
          </a:p>
          <a:p>
            <a:pPr rtl="0">
              <a:lnSpc>
                <a:spcPct val="85000"/>
              </a:lnSpc>
              <a:spcBef>
                <a:spcPct val="30000"/>
              </a:spcBef>
            </a:pPr>
            <a:r>
              <a:rPr lang="fr-FR" sz="1400"/>
              <a:t>Accorder une attention particulière aux processeurs (expliquer leur installation et leur fonctionnement) Décrire la broche 1 et l'interface de connexion du processeur munie d'une encoche</a:t>
            </a:r>
          </a:p>
          <a:p>
            <a:pPr>
              <a:lnSpc>
                <a:spcPct val="85000"/>
              </a:lnSpc>
              <a:spcBef>
                <a:spcPct val="30000"/>
              </a:spcBef>
            </a:pPr>
            <a:endParaRPr lang="en-US" sz="1300" dirty="0"/>
          </a:p>
          <a:p>
            <a:pPr>
              <a:lnSpc>
                <a:spcPct val="85000"/>
              </a:lnSpc>
              <a:spcBef>
                <a:spcPct val="30000"/>
              </a:spcBef>
            </a:pPr>
            <a:endParaRPr lang="en-US" sz="1400" dirty="0"/>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Chapitre 2 : bonnes pratiques (suite)</a:t>
            </a:r>
          </a:p>
        </p:txBody>
      </p:sp>
      <p:sp>
        <p:nvSpPr>
          <p:cNvPr id="11266" name="Rectangle 34"/>
          <p:cNvSpPr>
            <a:spLocks noGrp="1" noChangeArrowheads="1"/>
          </p:cNvSpPr>
          <p:nvPr>
            <p:ph idx="1"/>
          </p:nvPr>
        </p:nvSpPr>
        <p:spPr>
          <a:xfrm>
            <a:off x="0" y="729671"/>
            <a:ext cx="8853286" cy="4155319"/>
          </a:xfrm>
        </p:spPr>
        <p:txBody>
          <a:bodyPr/>
          <a:lstStyle/>
          <a:p>
            <a:pPr rtl="0" eaLnBrk="1" hangingPunct="1">
              <a:lnSpc>
                <a:spcPct val="85000"/>
              </a:lnSpc>
              <a:spcBef>
                <a:spcPct val="30000"/>
              </a:spcBef>
            </a:pPr>
            <a:r>
              <a:rPr lang="fr-FR"/>
              <a:t>Vous pouvez ménager une zone où les étudiants peuvent s'entraîner à retirer/installer des processeurs sur d'anciennes cartes mères qui ne sont pas montées dans l'ordinateur. L'objectif étant que les étudiants manipulent sans crainte les processeurs (tâche qui peut s'avérer complexe même pour les techniciens chevronnés qui n'ont pas eu l'occasion d'en installer beaucoup).</a:t>
            </a:r>
          </a:p>
          <a:p>
            <a:pPr lvl="1" rtl="0">
              <a:lnSpc>
                <a:spcPct val="85000"/>
              </a:lnSpc>
              <a:spcBef>
                <a:spcPct val="30000"/>
              </a:spcBef>
            </a:pPr>
            <a:r>
              <a:rPr lang="fr-FR"/>
              <a:t>Les broches des processeurs actuels se trouvent à l'intérieur et non plus sur les processeurs. </a:t>
            </a:r>
          </a:p>
          <a:p>
            <a:pPr rtl="0" eaLnBrk="1" hangingPunct="1">
              <a:lnSpc>
                <a:spcPct val="85000"/>
              </a:lnSpc>
              <a:spcBef>
                <a:spcPct val="30000"/>
              </a:spcBef>
            </a:pPr>
            <a:r>
              <a:rPr lang="fr-FR"/>
              <a:t>Mémoire RAM : rappelez aux étudiants de ne pas forcer la connexion. Si une résistance se fait sentir, vérifiez l'alignement de l'encoche et appuyez jusqu'à ce que les pattes s'enclenchent correctement sur le côté du module.</a:t>
            </a:r>
          </a:p>
          <a:p>
            <a:pPr rtl="0" eaLnBrk="1" hangingPunct="1">
              <a:lnSpc>
                <a:spcPct val="85000"/>
              </a:lnSpc>
              <a:spcBef>
                <a:spcPct val="30000"/>
              </a:spcBef>
            </a:pPr>
            <a:r>
              <a:rPr lang="fr-FR"/>
              <a:t>Certains enseignants préfèrent donner leurs explications pendant que les étudiants démontent l'ordinateur en leur demandant de s'arrêter et d'être attentifs entre les différentes étapes.</a:t>
            </a:r>
          </a:p>
          <a:p>
            <a:pPr rtl="0" eaLnBrk="1" hangingPunct="1">
              <a:lnSpc>
                <a:spcPct val="85000"/>
              </a:lnSpc>
              <a:spcBef>
                <a:spcPct val="30000"/>
              </a:spcBef>
            </a:pPr>
            <a:r>
              <a:rPr lang="fr-FR"/>
              <a:t>Pour dissiper les craintes des étudiants, faites-les travailler deux par deux et demandez-leur de démonter l'ordinateur en documentant toutes les étapes : ils peuvent prendre des photos avec leur téléphone, dessiner des schémas, prendre des notes, etc. Ils peuvent ensuite remonter l'ordinateur à leur rythme, ce qui vous permet de les aider à résoudre les problèmes qu'ils peuvent rencontrer. Les étudiants peuvent demander de l'aide à l'instructeur s'ils ne savent pas par où commencer.</a:t>
            </a:r>
          </a:p>
          <a:p>
            <a:pPr eaLnBrk="1" hangingPunct="1">
              <a:lnSpc>
                <a:spcPct val="85000"/>
              </a:lnSpc>
              <a:spcBef>
                <a:spcPct val="30000"/>
              </a:spcBef>
            </a:pPr>
            <a:endParaRPr lang="en-US" dirty="0"/>
          </a:p>
          <a:p>
            <a:pPr>
              <a:lnSpc>
                <a:spcPct val="85000"/>
              </a:lnSpc>
              <a:spcBef>
                <a:spcPct val="30000"/>
              </a:spcBef>
            </a:pPr>
            <a:endParaRPr lang="en-US" sz="1300" dirty="0"/>
          </a:p>
          <a:p>
            <a:pPr>
              <a:lnSpc>
                <a:spcPct val="85000"/>
              </a:lnSpc>
              <a:spcBef>
                <a:spcPct val="30000"/>
              </a:spcBef>
            </a:pPr>
            <a:endParaRPr lang="en-US" sz="1400" dirty="0"/>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572359885"/>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Chapitre 2 : bonnes pratiques (suite)</a:t>
            </a:r>
          </a:p>
        </p:txBody>
      </p:sp>
      <p:sp>
        <p:nvSpPr>
          <p:cNvPr id="11266" name="Rectangle 34"/>
          <p:cNvSpPr>
            <a:spLocks noGrp="1" noChangeArrowheads="1"/>
          </p:cNvSpPr>
          <p:nvPr>
            <p:ph idx="1"/>
          </p:nvPr>
        </p:nvSpPr>
        <p:spPr>
          <a:xfrm>
            <a:off x="0" y="729671"/>
            <a:ext cx="8853286" cy="4155319"/>
          </a:xfrm>
        </p:spPr>
        <p:txBody>
          <a:bodyPr/>
          <a:lstStyle/>
          <a:p>
            <a:pPr rtl="0" eaLnBrk="1" hangingPunct="1">
              <a:lnSpc>
                <a:spcPct val="85000"/>
              </a:lnSpc>
              <a:spcBef>
                <a:spcPct val="30000"/>
              </a:spcBef>
            </a:pPr>
            <a:r>
              <a:rPr lang="fr-FR"/>
              <a:t>Si le nombre d'ordinateurs est limité, mais que vous disposez d'un accès Internet ou de listes de pièces imprimées, vous pouvez demander à certains étudiants de démonter l'ordinateur pendant que d'autres achètent une pièce spécifique, par exemple un module d'alimentation.</a:t>
            </a:r>
          </a:p>
          <a:p>
            <a:pPr lvl="1" rtl="0">
              <a:lnSpc>
                <a:spcPct val="85000"/>
              </a:lnSpc>
              <a:spcBef>
                <a:spcPct val="30000"/>
              </a:spcBef>
            </a:pPr>
            <a:r>
              <a:rPr lang="fr-FR"/>
              <a:t>Le cas échéant, indiquez aux étudiants les sites web généralement utilisés pour l'achat de composants informatiques. Notez que certains de ces sites disposent d'outils de calcul d'alimentation, de logiciels de mémoire RAM ou d'autres outils pour vous aider lors de la sélection de pièces.</a:t>
            </a:r>
          </a:p>
          <a:p>
            <a:pPr lvl="2" rtl="0">
              <a:lnSpc>
                <a:spcPct val="85000"/>
              </a:lnSpc>
              <a:spcBef>
                <a:spcPct val="30000"/>
              </a:spcBef>
            </a:pPr>
            <a:r>
              <a:rPr lang="fr-FR"/>
              <a:t>PCPARTPICKER : </a:t>
            </a:r>
            <a:r>
              <a:rPr lang="fr-FR">
                <a:hlinkClick r:id="rId4"/>
              </a:rPr>
              <a:t>https://pcpartpicker.com/</a:t>
            </a:r>
          </a:p>
          <a:p>
            <a:pPr lvl="2" rtl="0">
              <a:lnSpc>
                <a:spcPct val="85000"/>
              </a:lnSpc>
              <a:spcBef>
                <a:spcPct val="30000"/>
              </a:spcBef>
            </a:pPr>
            <a:r>
              <a:rPr lang="fr-FR"/>
              <a:t>NEWEGG : </a:t>
            </a:r>
            <a:r>
              <a:rPr lang="fr-FR">
                <a:hlinkClick r:id="rId5"/>
              </a:rPr>
              <a:t>https://www.newegg.com/</a:t>
            </a:r>
          </a:p>
          <a:p>
            <a:pPr lvl="2" rtl="0">
              <a:lnSpc>
                <a:spcPct val="85000"/>
              </a:lnSpc>
              <a:spcBef>
                <a:spcPct val="30000"/>
              </a:spcBef>
            </a:pPr>
            <a:r>
              <a:rPr lang="fr-FR"/>
              <a:t>TigerDriect : </a:t>
            </a:r>
            <a:r>
              <a:rPr lang="fr-FR">
                <a:hlinkClick r:id="rId6"/>
              </a:rPr>
              <a:t>http://www.tigerdirect.com/</a:t>
            </a:r>
          </a:p>
          <a:p>
            <a:pPr lvl="2" rtl="0">
              <a:lnSpc>
                <a:spcPct val="85000"/>
              </a:lnSpc>
              <a:spcBef>
                <a:spcPct val="30000"/>
              </a:spcBef>
            </a:pPr>
            <a:r>
              <a:rPr lang="fr-FR"/>
              <a:t>CDW : </a:t>
            </a:r>
            <a:r>
              <a:rPr lang="fr-FR">
                <a:hlinkClick r:id="rId7"/>
              </a:rPr>
              <a:t>https://www.cdw.com</a:t>
            </a:r>
          </a:p>
          <a:p>
            <a:pPr lvl="2" rtl="0">
              <a:lnSpc>
                <a:spcPct val="85000"/>
              </a:lnSpc>
              <a:spcBef>
                <a:spcPct val="30000"/>
              </a:spcBef>
            </a:pPr>
            <a:r>
              <a:rPr lang="fr-FR"/>
              <a:t>Crucial : </a:t>
            </a:r>
            <a:r>
              <a:rPr lang="fr-FR">
                <a:hlinkClick r:id="rId8"/>
              </a:rPr>
              <a:t>https://www.crucial.com/</a:t>
            </a:r>
          </a:p>
          <a:p>
            <a:pPr lvl="2" rtl="0">
              <a:lnSpc>
                <a:spcPct val="85000"/>
              </a:lnSpc>
              <a:spcBef>
                <a:spcPct val="30000"/>
              </a:spcBef>
            </a:pPr>
            <a:r>
              <a:rPr lang="fr-FR"/>
              <a:t>Kingston : </a:t>
            </a:r>
            <a:r>
              <a:rPr lang="fr-FR">
                <a:hlinkClick r:id="rId9"/>
              </a:rPr>
              <a:t>https://www.kingston.com</a:t>
            </a:r>
          </a:p>
          <a:p>
            <a:pPr lvl="1" rtl="0">
              <a:lnSpc>
                <a:spcPct val="85000"/>
              </a:lnSpc>
              <a:spcBef>
                <a:spcPct val="30000"/>
              </a:spcBef>
            </a:pPr>
            <a:r>
              <a:rPr lang="fr-FR"/>
              <a:t>Dans ce chapitre, il serait bon d'illustrer des termes tels que ATX ou micro-ATX en présentant différents formats de cartes mères et/ou de boîtiers.</a:t>
            </a:r>
          </a:p>
          <a:p>
            <a:pPr lvl="2">
              <a:lnSpc>
                <a:spcPct val="85000"/>
              </a:lnSpc>
              <a:spcBef>
                <a:spcPct val="30000"/>
              </a:spcBef>
            </a:pPr>
            <a:endParaRPr lang="en-US" dirty="0"/>
          </a:p>
          <a:p>
            <a:pPr eaLnBrk="1" hangingPunct="1">
              <a:lnSpc>
                <a:spcPct val="85000"/>
              </a:lnSpc>
              <a:spcBef>
                <a:spcPct val="30000"/>
              </a:spcBef>
            </a:pPr>
            <a:endParaRPr lang="en-US" dirty="0"/>
          </a:p>
          <a:p>
            <a:pPr>
              <a:lnSpc>
                <a:spcPct val="85000"/>
              </a:lnSpc>
              <a:spcBef>
                <a:spcPct val="30000"/>
              </a:spcBef>
            </a:pPr>
            <a:endParaRPr lang="en-US" sz="1300" dirty="0"/>
          </a:p>
          <a:p>
            <a:pPr>
              <a:lnSpc>
                <a:spcPct val="85000"/>
              </a:lnSpc>
              <a:spcBef>
                <a:spcPct val="30000"/>
              </a:spcBef>
            </a:pPr>
            <a:endParaRPr lang="en-US" sz="1400" dirty="0"/>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64761028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Chapitre 2 : bonnes pratiques (suite)</a:t>
            </a:r>
          </a:p>
        </p:txBody>
      </p:sp>
      <p:sp>
        <p:nvSpPr>
          <p:cNvPr id="11266" name="Rectangle 34"/>
          <p:cNvSpPr>
            <a:spLocks noGrp="1" noChangeArrowheads="1"/>
          </p:cNvSpPr>
          <p:nvPr>
            <p:ph idx="1"/>
          </p:nvPr>
        </p:nvSpPr>
        <p:spPr>
          <a:xfrm>
            <a:off x="0" y="729671"/>
            <a:ext cx="8853286" cy="4155319"/>
          </a:xfrm>
        </p:spPr>
        <p:txBody>
          <a:bodyPr/>
          <a:lstStyle/>
          <a:p>
            <a:pPr rtl="0" eaLnBrk="1" hangingPunct="1">
              <a:lnSpc>
                <a:spcPct val="85000"/>
              </a:lnSpc>
              <a:spcBef>
                <a:spcPct val="30000"/>
              </a:spcBef>
            </a:pPr>
            <a:r>
              <a:rPr lang="fr-FR"/>
              <a:t>Rappelez aux étudiants qu'il est primordial de savoir à quel connecteur SATA raccorder le disque dur et/ou le lecteur optique. Brancher le câble sur le mauvais connecteur de carte mère peut empêcher le démarrage de l'ordinateur.</a:t>
            </a:r>
          </a:p>
          <a:p>
            <a:pPr rtl="0" eaLnBrk="1" hangingPunct="1">
              <a:lnSpc>
                <a:spcPct val="85000"/>
              </a:lnSpc>
              <a:spcBef>
                <a:spcPct val="30000"/>
              </a:spcBef>
            </a:pPr>
            <a:r>
              <a:rPr lang="fr-FR"/>
              <a:t>Mettez les étudiants en garde sur la nécessité de manipuler correctement les disques durs mécaniques.</a:t>
            </a:r>
          </a:p>
          <a:p>
            <a:pPr rtl="0" eaLnBrk="1" hangingPunct="1">
              <a:lnSpc>
                <a:spcPct val="85000"/>
              </a:lnSpc>
              <a:spcBef>
                <a:spcPct val="30000"/>
              </a:spcBef>
            </a:pPr>
            <a:r>
              <a:rPr lang="fr-FR"/>
              <a:t>Lors du démontage, le retrait des câbles est un art ! Pour débrancher certains câbles, il est recommandé d'effectuer un léger mouvement de va-et-vient latéral pour les dégager de leur interface de connexion. Tirer directement sur le câble pourrait entraîner un dysfonctionnement.</a:t>
            </a:r>
          </a:p>
          <a:p>
            <a:pPr rtl="0" eaLnBrk="1" hangingPunct="1">
              <a:lnSpc>
                <a:spcPct val="85000"/>
              </a:lnSpc>
              <a:spcBef>
                <a:spcPct val="30000"/>
              </a:spcBef>
            </a:pPr>
            <a:r>
              <a:rPr lang="fr-FR"/>
              <a:t>Montrez aux étudiants comment brancher divers types de cartes sur des interfaces de connexion différentes afin qu'ils puissent (1) accéder aux différentes interfaces de connexion des fabricants, (2) évaluer la pression devant être exercée pour insérer les adaptateurs dans une interface de connexion, en particulier si cette dernière n'a jamais été utilisée, et (3) gagner en confiance dans l'environnement d'une salle de classe, où ils peuvent prendre leur temps et s'entraîner.</a:t>
            </a:r>
          </a:p>
          <a:p>
            <a:pPr lvl="2">
              <a:lnSpc>
                <a:spcPct val="85000"/>
              </a:lnSpc>
              <a:spcBef>
                <a:spcPct val="30000"/>
              </a:spcBef>
            </a:pPr>
            <a:endParaRPr lang="en-US" dirty="0"/>
          </a:p>
          <a:p>
            <a:pPr eaLnBrk="1" hangingPunct="1">
              <a:lnSpc>
                <a:spcPct val="85000"/>
              </a:lnSpc>
              <a:spcBef>
                <a:spcPct val="30000"/>
              </a:spcBef>
            </a:pPr>
            <a:endParaRPr lang="en-US" dirty="0"/>
          </a:p>
          <a:p>
            <a:pPr>
              <a:lnSpc>
                <a:spcPct val="85000"/>
              </a:lnSpc>
              <a:spcBef>
                <a:spcPct val="30000"/>
              </a:spcBef>
            </a:pPr>
            <a:endParaRPr lang="en-US" sz="1300" dirty="0"/>
          </a:p>
          <a:p>
            <a:pPr>
              <a:lnSpc>
                <a:spcPct val="85000"/>
              </a:lnSpc>
              <a:spcBef>
                <a:spcPct val="30000"/>
              </a:spcBef>
            </a:pPr>
            <a:endParaRPr lang="en-US" sz="1400" dirty="0"/>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3970323855"/>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p:nvPr>
        </p:nvSpPr>
        <p:spPr/>
        <p:txBody>
          <a:bodyPr/>
          <a:lstStyle/>
          <a:p>
            <a:pPr rtl="0" eaLnBrk="1" hangingPunct="1"/>
            <a:r>
              <a:rPr lang="fr-FR"/>
              <a:t>Chapitre 2 : aide supplémentaire</a:t>
            </a:r>
          </a:p>
        </p:txBody>
      </p:sp>
      <p:sp>
        <p:nvSpPr>
          <p:cNvPr id="20483" name="Rectangle 34"/>
          <p:cNvSpPr>
            <a:spLocks noGrp="1" noChangeArrowheads="1"/>
          </p:cNvSpPr>
          <p:nvPr>
            <p:ph idx="1"/>
          </p:nvPr>
        </p:nvSpPr>
        <p:spPr/>
        <p:txBody>
          <a:bodyPr/>
          <a:lstStyle/>
          <a:p>
            <a:pPr rtl="0">
              <a:lnSpc>
                <a:spcPct val="85000"/>
              </a:lnSpc>
              <a:spcBef>
                <a:spcPct val="30000"/>
              </a:spcBef>
              <a:spcAft>
                <a:spcPts val="900"/>
              </a:spcAft>
              <a:defRPr/>
            </a:pPr>
            <a:r>
              <a:rPr lang="fr-FR"/>
              <a:t>Pour obtenir une aide supplémentaire concernant les stratégies d'apprentissage, notamment les plans de cours, les analogies pour les concepts difficiles et les sujets de discussion, consultez la Communauté ITE à l'adresse </a:t>
            </a:r>
            <a:r>
              <a:rPr lang="fr-FR">
                <a:hlinkClick r:id="rId4"/>
              </a:rPr>
              <a:t>https://community.cisco.com/t5/networking-academy/ct-p/Netacad</a:t>
            </a:r>
            <a:r>
              <a:rPr lang="fr-FR"/>
              <a:t>, ou rendez-vous sur le site </a:t>
            </a:r>
            <a:r>
              <a:rPr lang="fr-FR">
                <a:hlinkClick r:id="rId5"/>
              </a:rPr>
              <a:t>https://community.cisco.com</a:t>
            </a:r>
            <a:r>
              <a:rPr lang="fr-FR"/>
              <a:t>. </a:t>
            </a:r>
          </a:p>
          <a:p>
            <a:pPr rtl="0">
              <a:lnSpc>
                <a:spcPct val="85000"/>
              </a:lnSpc>
              <a:spcBef>
                <a:spcPct val="30000"/>
              </a:spcBef>
              <a:defRPr/>
            </a:pPr>
            <a:r>
              <a:rPr lang="fr-FR"/>
              <a:t>Si vous souhaitez partager des plans de cours ou des ressources, placez-les sur le site de la communauté ITE afin d'aider les autres instructeurs.</a:t>
            </a:r>
          </a:p>
        </p:txBody>
      </p:sp>
    </p:spTree>
    <p:custDataLst>
      <p:tags r:id="rId1"/>
    </p:custDataLst>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rtl="0"/>
            <a:r>
              <a:rPr lang="fr-FR">
                <a:solidFill>
                  <a:schemeClr val="accent5">
                    <a:lumMod val="40000"/>
                    <a:lumOff val="60000"/>
                  </a:schemeClr>
                </a:solidFill>
              </a:rPr>
              <a:t>Chapitre 2 : Montage d'un ordinateur</a:t>
            </a:r>
          </a:p>
        </p:txBody>
      </p:sp>
      <p:sp>
        <p:nvSpPr>
          <p:cNvPr id="2" name="Subtitle 1"/>
          <p:cNvSpPr>
            <a:spLocks noGrp="1"/>
          </p:cNvSpPr>
          <p:nvPr>
            <p:ph type="subTitle" idx="1"/>
          </p:nvPr>
        </p:nvSpPr>
        <p:spPr/>
        <p:txBody>
          <a:bodyPr/>
          <a:lstStyle/>
          <a:p>
            <a:pPr rtl="0"/>
            <a:r>
              <a:rPr lang="fr-FR">
                <a:solidFill>
                  <a:schemeClr val="bg2">
                    <a:lumMod val="40000"/>
                    <a:lumOff val="60000"/>
                  </a:schemeClr>
                </a:solidFill>
              </a:rPr>
              <a:t>IT Essentials v7.0</a:t>
            </a:r>
          </a:p>
        </p:txBody>
      </p:sp>
    </p:spTree>
    <p:custDataLst>
      <p:tags r:id="rId1"/>
    </p:custDataLst>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Chapitre 2 – Sections et objectifs</a:t>
            </a:r>
          </a:p>
        </p:txBody>
      </p:sp>
      <p:sp>
        <p:nvSpPr>
          <p:cNvPr id="4099" name="Rectangle 34"/>
          <p:cNvSpPr>
            <a:spLocks noGrp="1" noChangeArrowheads="1"/>
          </p:cNvSpPr>
          <p:nvPr>
            <p:ph idx="1"/>
          </p:nvPr>
        </p:nvSpPr>
        <p:spPr/>
        <p:txBody>
          <a:bodyPr/>
          <a:lstStyle/>
          <a:p>
            <a:pPr rtl="0"/>
            <a:r>
              <a:rPr lang="fr-FR" sz="1600"/>
              <a:t> 2.1 Assemblage de l'ordinateur</a:t>
            </a:r>
          </a:p>
          <a:p>
            <a:pPr marL="469106" lvl="1" indent="-214313" rtl="0">
              <a:buFont typeface="Arial" panose="020B0604020202020204" pitchFamily="34" charset="0"/>
              <a:buChar char="•"/>
            </a:pPr>
            <a:r>
              <a:rPr lang="fr-FR" sz="1600"/>
              <a:t>Construire un ordinateur.</a:t>
            </a:r>
          </a:p>
          <a:p>
            <a:pPr marL="542131" lvl="2" indent="-214313" rtl="0">
              <a:buFont typeface="Arial" panose="020B0604020202020204" pitchFamily="34" charset="0"/>
              <a:buChar char="•"/>
            </a:pPr>
            <a:r>
              <a:rPr lang="fr-FR" sz="1400"/>
              <a:t>Définir les normes de sécurité générales et d'incendie</a:t>
            </a:r>
          </a:p>
          <a:p>
            <a:pPr marL="542131" lvl="2" indent="-214313" rtl="0">
              <a:buFont typeface="Arial" panose="020B0604020202020204" pitchFamily="34" charset="0"/>
              <a:buChar char="•"/>
            </a:pPr>
            <a:r>
              <a:rPr lang="fr-FR" sz="1400"/>
              <a:t>Raccorder le module d'alimentation</a:t>
            </a:r>
          </a:p>
          <a:p>
            <a:pPr marL="542131" lvl="2" indent="-214313" rtl="0">
              <a:buFont typeface="Arial" panose="020B0604020202020204" pitchFamily="34" charset="0"/>
              <a:buChar char="•"/>
            </a:pPr>
            <a:r>
              <a:rPr lang="fr-FR" sz="1400"/>
              <a:t>Installer les composants de la carte mère</a:t>
            </a:r>
          </a:p>
          <a:p>
            <a:pPr marL="542131" lvl="2" indent="-214313" rtl="0">
              <a:buFont typeface="Arial" panose="020B0604020202020204" pitchFamily="34" charset="0"/>
              <a:buChar char="•"/>
            </a:pPr>
            <a:r>
              <a:rPr lang="fr-FR" sz="1400"/>
              <a:t>installer les lecteurs internes ;</a:t>
            </a:r>
          </a:p>
          <a:p>
            <a:pPr marL="542131" lvl="2" indent="-214313" rtl="0">
              <a:buFont typeface="Arial" panose="020B0604020202020204" pitchFamily="34" charset="0"/>
              <a:buChar char="•"/>
            </a:pPr>
            <a:r>
              <a:rPr lang="fr-FR" sz="1400"/>
              <a:t>Installer les cartes d'extension</a:t>
            </a:r>
          </a:p>
          <a:p>
            <a:pPr marL="542131" lvl="2" indent="-214313" rtl="0">
              <a:buFont typeface="Arial" panose="020B0604020202020204" pitchFamily="34" charset="0"/>
              <a:buChar char="•"/>
            </a:pPr>
            <a:r>
              <a:rPr lang="fr-FR" sz="1400"/>
              <a:t>Identifier le dispositif de stockage supplémentaire</a:t>
            </a:r>
          </a:p>
          <a:p>
            <a:pPr marL="542131" lvl="2" indent="-214313" rtl="0">
              <a:buFont typeface="Arial" panose="020B0604020202020204" pitchFamily="34" charset="0"/>
              <a:buChar char="•"/>
            </a:pPr>
            <a:r>
              <a:rPr lang="fr-FR" sz="1400"/>
              <a:t>Relier les composants de l'ordinateur à l'aide des câbles appropriés</a:t>
            </a:r>
          </a:p>
          <a:p>
            <a:pPr marL="327818" lvl="2" indent="0">
              <a:buNone/>
            </a:pPr>
            <a:endParaRPr lang="en-US" sz="1400" dirty="0"/>
          </a:p>
        </p:txBody>
      </p:sp>
    </p:spTree>
    <p:custDataLst>
      <p:tags r:id="rId1"/>
    </p:custDataLst>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398963" cy="1802391"/>
          </a:xfrm>
        </p:spPr>
        <p:txBody>
          <a:bodyPr/>
          <a:lstStyle/>
          <a:p>
            <a:pPr rtl="0"/>
            <a:r>
              <a:rPr lang="fr-FR">
                <a:solidFill>
                  <a:schemeClr val="accent5">
                    <a:lumMod val="40000"/>
                    <a:lumOff val="60000"/>
                  </a:schemeClr>
                </a:solidFill>
              </a:rPr>
              <a:t>2.1 Assemblage de l'ordinateur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Normes de sécurité générales et d'incendie</a:t>
            </a:r>
            <a:r>
              <a:rPr lang="en-US" altLang="en-US" sz="1600" dirty="0"/>
              <a:t/>
            </a:r>
            <a:br>
              <a:rPr lang="en-US" altLang="en-US" sz="1600" dirty="0"/>
            </a:br>
            <a:r>
              <a:rPr lang="fr-FR"/>
              <a:t>Explication vidéo : Normes de sécurité générales et d'incendie</a:t>
            </a:r>
          </a:p>
        </p:txBody>
      </p:sp>
      <p:sp>
        <p:nvSpPr>
          <p:cNvPr id="3" name="TextBox 2">
            <a:extLst>
              <a:ext uri="{FF2B5EF4-FFF2-40B4-BE49-F238E27FC236}">
                <a16:creationId xmlns:a16="http://schemas.microsoft.com/office/drawing/2014/main" id="{8DD71079-F12C-42FA-A11E-E6E4B4C5DF69}"/>
              </a:ext>
            </a:extLst>
          </p:cNvPr>
          <p:cNvSpPr txBox="1"/>
          <p:nvPr/>
        </p:nvSpPr>
        <p:spPr>
          <a:xfrm>
            <a:off x="235975" y="899652"/>
            <a:ext cx="8347587" cy="2862322"/>
          </a:xfrm>
          <a:prstGeom prst="rect">
            <a:avLst/>
          </a:prstGeom>
          <a:noFill/>
        </p:spPr>
        <p:txBody>
          <a:bodyPr wrap="square" rtlCol="0">
            <a:spAutoFit/>
          </a:bodyPr>
          <a:lstStyle/>
          <a:p>
            <a:pPr rtl="0"/>
            <a:r>
              <a:rPr lang="fr-FR"/>
              <a:t>Au cours de cette explication vidéo, vous allez découvrir les consignes de sécurité générales et les normes de prévention des incendies à respecter lorsque vous travaillez sur un ordinateur :</a:t>
            </a:r>
          </a:p>
          <a:p>
            <a:pPr marL="285750" indent="-285750" rtl="0">
              <a:buFont typeface="Arial" panose="020B0604020202020204" pitchFamily="34" charset="0"/>
              <a:buChar char="•"/>
            </a:pPr>
            <a:r>
              <a:rPr lang="fr-FR"/>
              <a:t>Retirer montres et bijoux</a:t>
            </a:r>
          </a:p>
          <a:p>
            <a:pPr marL="285750" indent="-285750" rtl="0">
              <a:buFont typeface="Arial" panose="020B0604020202020204" pitchFamily="34" charset="0"/>
              <a:buChar char="•"/>
            </a:pPr>
            <a:r>
              <a:rPr lang="fr-FR"/>
              <a:t>Éteindre et débrancher l'équipement</a:t>
            </a:r>
          </a:p>
          <a:p>
            <a:pPr marL="285750" indent="-285750" rtl="0">
              <a:buFont typeface="Arial" panose="020B0604020202020204" pitchFamily="34" charset="0"/>
              <a:buChar char="•"/>
            </a:pPr>
            <a:r>
              <a:rPr lang="fr-FR"/>
              <a:t>Dégager l'espace de travail</a:t>
            </a:r>
          </a:p>
          <a:p>
            <a:pPr marL="285750" indent="-285750" rtl="0">
              <a:buFont typeface="Arial" panose="020B0604020202020204" pitchFamily="34" charset="0"/>
              <a:buChar char="•"/>
            </a:pPr>
            <a:r>
              <a:rPr lang="fr-FR"/>
              <a:t>Recouvrir les angles aigus à l'intérieur de l'ordinateur</a:t>
            </a:r>
          </a:p>
          <a:p>
            <a:pPr marL="285750" indent="-285750" rtl="0">
              <a:buFont typeface="Arial" panose="020B0604020202020204" pitchFamily="34" charset="0"/>
              <a:buChar char="•"/>
            </a:pPr>
            <a:r>
              <a:rPr lang="fr-FR"/>
              <a:t>Porter des lunettes de sécurité</a:t>
            </a:r>
          </a:p>
          <a:p>
            <a:pPr marL="285750" indent="-285750" rtl="0">
              <a:buFont typeface="Arial" panose="020B0604020202020204" pitchFamily="34" charset="0"/>
              <a:buChar char="•"/>
            </a:pPr>
            <a:r>
              <a:rPr lang="fr-FR"/>
              <a:t>Suivre les procédures de levage appropriées</a:t>
            </a:r>
          </a:p>
          <a:p>
            <a:pPr marL="285750" indent="-285750" rtl="0">
              <a:buFont typeface="Arial" panose="020B0604020202020204" pitchFamily="34" charset="0"/>
              <a:buChar char="•"/>
            </a:pPr>
            <a:r>
              <a:rPr lang="fr-FR"/>
              <a:t>Connaître la disponibilité, la puissance et l'utilisation d'un l'extincteur</a:t>
            </a:r>
          </a:p>
          <a:p>
            <a:endParaRPr lang="en-US"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Ouverture du boîtier et connexion du module d'alimentation</a:t>
            </a:r>
            <a:r>
              <a:rPr lang="en-US" altLang="en-US" sz="1600" dirty="0"/>
              <a:t/>
            </a:r>
            <a:br>
              <a:rPr lang="en-US" altLang="en-US" sz="1600" dirty="0"/>
            </a:br>
            <a:r>
              <a:rPr lang="fr-FR"/>
              <a:t>Démonstration vidéo : Installation du module d'alimentation</a:t>
            </a:r>
          </a:p>
        </p:txBody>
      </p:sp>
      <p:sp>
        <p:nvSpPr>
          <p:cNvPr id="2" name="TextBox 1">
            <a:extLst>
              <a:ext uri="{FF2B5EF4-FFF2-40B4-BE49-F238E27FC236}">
                <a16:creationId xmlns:a16="http://schemas.microsoft.com/office/drawing/2014/main" id="{9089130B-F401-4087-AC9A-09F3A12DBFAF}"/>
              </a:ext>
            </a:extLst>
          </p:cNvPr>
          <p:cNvSpPr txBox="1"/>
          <p:nvPr/>
        </p:nvSpPr>
        <p:spPr>
          <a:xfrm>
            <a:off x="567814" y="1342103"/>
            <a:ext cx="7860890" cy="1477328"/>
          </a:xfrm>
          <a:prstGeom prst="rect">
            <a:avLst/>
          </a:prstGeom>
          <a:noFill/>
        </p:spPr>
        <p:txBody>
          <a:bodyPr wrap="square" rtlCol="0">
            <a:spAutoFit/>
          </a:bodyPr>
          <a:lstStyle/>
          <a:p>
            <a:pPr rtl="0"/>
            <a:r>
              <a:rPr lang="fr-FR"/>
              <a:t>Cette vidéo explique comment installer le module d'alimentation :</a:t>
            </a:r>
          </a:p>
          <a:p>
            <a:pPr rtl="0"/>
            <a:r>
              <a:rPr lang="fr-FR"/>
              <a:t>Étape 1. Ouvrez le boîtier de l'ordinateur.</a:t>
            </a:r>
          </a:p>
          <a:p>
            <a:pPr rtl="0"/>
            <a:r>
              <a:rPr lang="fr-FR"/>
              <a:t>Étape 2. Alignez les trous de vis sur le module d'alimentation au support de montage sur le boîtier de l'ordinateur.</a:t>
            </a:r>
          </a:p>
          <a:p>
            <a:pPr rtl="0"/>
            <a:r>
              <a:rPr lang="fr-FR"/>
              <a:t>Étape 3. Fixez le module d'alimentation en serrant les vis.</a:t>
            </a:r>
          </a:p>
        </p:txBody>
      </p:sp>
    </p:spTree>
    <p:custDataLst>
      <p:tags r:id="rId1"/>
    </p:custDataLst>
    <p:extLst>
      <p:ext uri="{BB962C8B-B14F-4D97-AF65-F5344CB8AC3E}">
        <p14:creationId xmlns:p14="http://schemas.microsoft.com/office/powerpoint/2010/main" val="82807835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pPr rtl="0"/>
            <a:r>
              <a:rPr lang="fr-FR"/>
              <a:t>Cette présentation PowerPoint est divisée en deux parties :</a:t>
            </a:r>
          </a:p>
          <a:p>
            <a:pPr rtl="0"/>
            <a:r>
              <a:rPr lang="fr-FR"/>
              <a:t>Guide de planification de l'enseignant</a:t>
            </a:r>
          </a:p>
          <a:p>
            <a:pPr lvl="1" rtl="0"/>
            <a:r>
              <a:rPr lang="fr-FR"/>
              <a:t>Informations destinées à vous familiariser avec le chapitre</a:t>
            </a:r>
          </a:p>
          <a:p>
            <a:pPr lvl="1" rtl="0"/>
            <a:r>
              <a:rPr lang="fr-FR"/>
              <a:t>Outils pédagogiques</a:t>
            </a:r>
          </a:p>
          <a:p>
            <a:pPr rtl="0"/>
            <a:r>
              <a:rPr lang="fr-FR"/>
              <a:t>Présentation en classe pour le formateur</a:t>
            </a:r>
          </a:p>
          <a:p>
            <a:pPr lvl="1" rtl="0"/>
            <a:r>
              <a:rPr lang="fr-FR"/>
              <a:t>Diapositives facultatives que vous pouvez utiliser en classe</a:t>
            </a:r>
          </a:p>
          <a:p>
            <a:pPr lvl="1" rtl="0"/>
            <a:r>
              <a:rPr lang="fr-FR"/>
              <a:t>Commence à la diapositive 16</a:t>
            </a:r>
          </a:p>
          <a:p>
            <a:endParaRPr lang="en-CA" dirty="0"/>
          </a:p>
          <a:p>
            <a:pPr rtl="0"/>
            <a:r>
              <a:rPr lang="fr-FR" b="1"/>
              <a:t>Remarque </a:t>
            </a:r>
            <a:r>
              <a:rPr lang="fr-FR"/>
              <a:t>: supprimez le guide de planification de cette présentation avant de la partager.</a:t>
            </a:r>
          </a:p>
        </p:txBody>
      </p:sp>
      <p:sp>
        <p:nvSpPr>
          <p:cNvPr id="4098" name="Rectangle 33"/>
          <p:cNvSpPr>
            <a:spLocks noGrp="1" noChangeArrowheads="1"/>
          </p:cNvSpPr>
          <p:nvPr>
            <p:ph type="title"/>
          </p:nvPr>
        </p:nvSpPr>
        <p:spPr/>
        <p:txBody>
          <a:bodyPr/>
          <a:lstStyle/>
          <a:p>
            <a:pPr rtl="0"/>
            <a:r>
              <a:rPr lang="fr-FR"/>
              <a:t>Support du formateur – Guide de planification pour le chapitre 2</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Ouverture du boîtier et connexion du module d'alimentation</a:t>
            </a:r>
            <a:r>
              <a:rPr lang="en-US" altLang="en-US" sz="1600" dirty="0"/>
              <a:t/>
            </a:r>
            <a:br>
              <a:rPr lang="en-US" altLang="en-US" sz="1600" dirty="0"/>
            </a:br>
            <a:r>
              <a:rPr lang="fr-FR"/>
              <a:t>Choix du boîtier et des ventilateurs</a:t>
            </a:r>
          </a:p>
        </p:txBody>
      </p:sp>
      <p:sp>
        <p:nvSpPr>
          <p:cNvPr id="2" name="TextBox 1">
            <a:extLst>
              <a:ext uri="{FF2B5EF4-FFF2-40B4-BE49-F238E27FC236}">
                <a16:creationId xmlns:a16="http://schemas.microsoft.com/office/drawing/2014/main" id="{5E1113AB-7D7A-4C21-89F0-8D32D453398D}"/>
              </a:ext>
            </a:extLst>
          </p:cNvPr>
          <p:cNvSpPr txBox="1"/>
          <p:nvPr/>
        </p:nvSpPr>
        <p:spPr>
          <a:xfrm>
            <a:off x="106904" y="798944"/>
            <a:ext cx="8289749" cy="2031325"/>
          </a:xfrm>
          <a:prstGeom prst="rect">
            <a:avLst/>
          </a:prstGeom>
          <a:noFill/>
        </p:spPr>
        <p:txBody>
          <a:bodyPr wrap="square" rtlCol="0">
            <a:spAutoFit/>
          </a:bodyPr>
          <a:lstStyle/>
          <a:p>
            <a:pPr marL="285750" indent="-285750" rtl="0">
              <a:buFont typeface="Arial" panose="020B0604020202020204" pitchFamily="34" charset="0"/>
              <a:buChar char="•"/>
            </a:pPr>
            <a:r>
              <a:rPr lang="fr-FR" sz="1400" b="1"/>
              <a:t>Type de modèle</a:t>
            </a:r>
            <a:r>
              <a:rPr lang="fr-FR" sz="1400"/>
              <a:t> : la carte mère que vous choisissez détermine le type de boîtier. La taille et la forme doivent correspondre.</a:t>
            </a:r>
          </a:p>
          <a:p>
            <a:pPr marL="285750" indent="-285750" rtl="0">
              <a:buFont typeface="Arial" panose="020B0604020202020204" pitchFamily="34" charset="0"/>
              <a:buChar char="•"/>
            </a:pPr>
            <a:r>
              <a:rPr lang="fr-FR" sz="1400" b="1"/>
              <a:t>Taille</a:t>
            </a:r>
            <a:r>
              <a:rPr lang="fr-FR" sz="1400"/>
              <a:t> : un ordinateur doté de nombreux composants nécessite davantage d'espace pour la circulation de l'air afin d'éviter une surchauffe du système.</a:t>
            </a:r>
          </a:p>
          <a:p>
            <a:pPr marL="285750" indent="-285750" rtl="0">
              <a:buFont typeface="Arial" panose="020B0604020202020204" pitchFamily="34" charset="0"/>
              <a:buChar char="•"/>
            </a:pPr>
            <a:r>
              <a:rPr lang="fr-FR" sz="1400" b="1"/>
              <a:t>Module d'alimentation</a:t>
            </a:r>
            <a:r>
              <a:rPr lang="fr-FR" sz="1400"/>
              <a:t> : la puissance nominale et le type de connexion du module d'alimentation doivent correspondre à ceux de la carte mère.</a:t>
            </a:r>
          </a:p>
          <a:p>
            <a:pPr marL="285750" indent="-285750" rtl="0">
              <a:buFont typeface="Arial" panose="020B0604020202020204" pitchFamily="34" charset="0"/>
              <a:buChar char="•"/>
            </a:pPr>
            <a:r>
              <a:rPr lang="fr-FR" sz="1400" b="1"/>
              <a:t>Aspect</a:t>
            </a:r>
            <a:r>
              <a:rPr lang="fr-FR" sz="1400"/>
              <a:t> : de nombreux modèles de boîtiers sont disponibles.</a:t>
            </a:r>
          </a:p>
          <a:p>
            <a:pPr marL="285750" indent="-285750" rtl="0">
              <a:buFont typeface="Arial" panose="020B0604020202020204" pitchFamily="34" charset="0"/>
              <a:buChar char="•"/>
            </a:pPr>
            <a:r>
              <a:rPr lang="fr-FR" sz="1400" b="1"/>
              <a:t>Affichage de l'état</a:t>
            </a:r>
            <a:r>
              <a:rPr lang="fr-FR" sz="1400"/>
              <a:t> : des voyants LED placés sur l'extérieur du boîtier vous indiquent si le système est alimenté, si le disque dur est en cours d'utilisation et si l'ordinateur est en veille ou en veille prolongée.</a:t>
            </a:r>
          </a:p>
          <a:p>
            <a:pPr marL="285750" indent="-285750" rtl="0">
              <a:buFont typeface="Arial" panose="020B0604020202020204" pitchFamily="34" charset="0"/>
              <a:buChar char="•"/>
            </a:pPr>
            <a:r>
              <a:rPr lang="fr-FR" sz="1400" b="1"/>
              <a:t>Évents</a:t>
            </a:r>
            <a:r>
              <a:rPr lang="fr-FR" sz="1400"/>
              <a:t> : tous les boîtiers comportent un évent sur le module d'alimentation ; certains en possèdent un autre à l'arrière, pour faciliter les échanges d'air avec l'extérieur. Certains boîtiers en possèdent encore davantage.</a:t>
            </a:r>
          </a:p>
        </p:txBody>
      </p:sp>
    </p:spTree>
    <p:custDataLst>
      <p:tags r:id="rId1"/>
    </p:custDataLst>
    <p:extLst>
      <p:ext uri="{BB962C8B-B14F-4D97-AF65-F5344CB8AC3E}">
        <p14:creationId xmlns:p14="http://schemas.microsoft.com/office/powerpoint/2010/main" val="1731709501"/>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Ouverture du boîtier et connexion du module d'alimentation</a:t>
            </a:r>
            <a:r>
              <a:rPr lang="en-US" altLang="en-US" sz="1600" dirty="0"/>
              <a:t/>
            </a:r>
            <a:br>
              <a:rPr lang="en-US" altLang="en-US" sz="1600" dirty="0"/>
            </a:br>
            <a:r>
              <a:rPr lang="fr-FR"/>
              <a:t>Choix du boîtier et des ventilateurs (suite)</a:t>
            </a:r>
          </a:p>
        </p:txBody>
      </p:sp>
      <p:pic>
        <p:nvPicPr>
          <p:cNvPr id="3" name="Picture 2">
            <a:extLst>
              <a:ext uri="{FF2B5EF4-FFF2-40B4-BE49-F238E27FC236}">
                <a16:creationId xmlns:a16="http://schemas.microsoft.com/office/drawing/2014/main" id="{A779A2ED-687A-4568-B819-FC8FCED55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855" y="995362"/>
            <a:ext cx="6948290" cy="3152775"/>
          </a:xfrm>
          <a:prstGeom prst="rect">
            <a:avLst/>
          </a:prstGeom>
        </p:spPr>
      </p:pic>
    </p:spTree>
    <p:custDataLst>
      <p:tags r:id="rId1"/>
    </p:custDataLst>
    <p:extLst>
      <p:ext uri="{BB962C8B-B14F-4D97-AF65-F5344CB8AC3E}">
        <p14:creationId xmlns:p14="http://schemas.microsoft.com/office/powerpoint/2010/main" val="172559774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Ouverture du boîtier et connexion de l'alimentation</a:t>
            </a:r>
            <a:r>
              <a:rPr lang="en-US" altLang="en-US" sz="1600" dirty="0"/>
              <a:t/>
            </a:r>
            <a:br>
              <a:rPr lang="en-US" altLang="en-US" sz="1600" dirty="0"/>
            </a:br>
            <a:r>
              <a:rPr lang="fr-FR"/>
              <a:t>Choix du module d'alimentation</a:t>
            </a:r>
          </a:p>
        </p:txBody>
      </p:sp>
      <p:pic>
        <p:nvPicPr>
          <p:cNvPr id="2" name="Picture 1">
            <a:extLst>
              <a:ext uri="{FF2B5EF4-FFF2-40B4-BE49-F238E27FC236}">
                <a16:creationId xmlns:a16="http://schemas.microsoft.com/office/drawing/2014/main" id="{637AC5AF-9AFA-4E11-80A6-D9853EF9F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12" y="1524590"/>
            <a:ext cx="6962775" cy="2094319"/>
          </a:xfrm>
          <a:prstGeom prst="rect">
            <a:avLst/>
          </a:prstGeom>
        </p:spPr>
      </p:pic>
    </p:spTree>
    <p:custDataLst>
      <p:tags r:id="rId1"/>
    </p:custDataLst>
    <p:extLst>
      <p:ext uri="{BB962C8B-B14F-4D97-AF65-F5344CB8AC3E}">
        <p14:creationId xmlns:p14="http://schemas.microsoft.com/office/powerpoint/2010/main" val="2930770496"/>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Ouverture du boîtier et connexion du module d'alimentation</a:t>
            </a:r>
            <a:r>
              <a:rPr lang="en-US" altLang="en-US" sz="1600" dirty="0"/>
              <a:t/>
            </a:r>
            <a:br>
              <a:rPr lang="en-US" altLang="en-US" sz="1600" dirty="0"/>
            </a:br>
            <a:r>
              <a:rPr lang="fr-FR"/>
              <a:t>Travaux pratiques : Installation du module d'alimentation</a:t>
            </a:r>
          </a:p>
        </p:txBody>
      </p:sp>
      <p:sp>
        <p:nvSpPr>
          <p:cNvPr id="3" name="TextBox 2">
            <a:extLst>
              <a:ext uri="{FF2B5EF4-FFF2-40B4-BE49-F238E27FC236}">
                <a16:creationId xmlns:a16="http://schemas.microsoft.com/office/drawing/2014/main" id="{DF09F89C-7197-4ADC-8C22-7E92E37244E2}"/>
              </a:ext>
            </a:extLst>
          </p:cNvPr>
          <p:cNvSpPr txBox="1"/>
          <p:nvPr/>
        </p:nvSpPr>
        <p:spPr>
          <a:xfrm>
            <a:off x="241079" y="1142150"/>
            <a:ext cx="8474296" cy="646331"/>
          </a:xfrm>
          <a:prstGeom prst="rect">
            <a:avLst/>
          </a:prstGeom>
          <a:noFill/>
        </p:spPr>
        <p:txBody>
          <a:bodyPr wrap="square" rtlCol="0">
            <a:spAutoFit/>
          </a:bodyPr>
          <a:lstStyle/>
          <a:p>
            <a:pPr rtl="0"/>
            <a:r>
              <a:rPr lang="fr-FR"/>
              <a:t>Au cours de ces travaux pratiques, vous allez installer une alimentation électrique dans un boîtier d'ordinateur.</a:t>
            </a:r>
          </a:p>
        </p:txBody>
      </p:sp>
    </p:spTree>
    <p:custDataLst>
      <p:tags r:id="rId1"/>
    </p:custDataLst>
    <p:extLst>
      <p:ext uri="{BB962C8B-B14F-4D97-AF65-F5344CB8AC3E}">
        <p14:creationId xmlns:p14="http://schemas.microsoft.com/office/powerpoint/2010/main" val="3982502434"/>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composants de la carte mère</a:t>
            </a:r>
            <a:r>
              <a:rPr lang="en-US" altLang="en-US" sz="1600" dirty="0"/>
              <a:t/>
            </a:r>
            <a:br>
              <a:rPr lang="en-US" altLang="en-US" sz="1600" dirty="0"/>
            </a:br>
            <a:r>
              <a:rPr lang="fr-FR"/>
              <a:t>Démonstration vidéo : Installation du processeur</a:t>
            </a:r>
          </a:p>
        </p:txBody>
      </p:sp>
      <p:sp>
        <p:nvSpPr>
          <p:cNvPr id="4" name="Rectangle 3">
            <a:extLst>
              <a:ext uri="{FF2B5EF4-FFF2-40B4-BE49-F238E27FC236}">
                <a16:creationId xmlns:a16="http://schemas.microsoft.com/office/drawing/2014/main" id="{4368CF07-EAA0-46B6-91EA-0109827687A2}"/>
              </a:ext>
            </a:extLst>
          </p:cNvPr>
          <p:cNvSpPr/>
          <p:nvPr/>
        </p:nvSpPr>
        <p:spPr>
          <a:xfrm>
            <a:off x="545689" y="1069392"/>
            <a:ext cx="7706033" cy="2031325"/>
          </a:xfrm>
          <a:prstGeom prst="rect">
            <a:avLst/>
          </a:prstGeom>
        </p:spPr>
        <p:txBody>
          <a:bodyPr wrap="square">
            <a:spAutoFit/>
          </a:bodyPr>
          <a:lstStyle/>
          <a:p>
            <a:pPr rtl="0"/>
            <a:r>
              <a:rPr lang="fr-FR"/>
              <a:t>Cette vidéo explique comment installer le processeur :</a:t>
            </a:r>
          </a:p>
          <a:p>
            <a:pPr rtl="0"/>
            <a:r>
              <a:rPr lang="fr-FR"/>
              <a:t>Étape 1. Placez le processeur face à son logement.</a:t>
            </a:r>
          </a:p>
          <a:p>
            <a:pPr rtl="0"/>
            <a:r>
              <a:rPr lang="fr-FR"/>
              <a:t>Étape 2. Insérez le processeur dans son logement.</a:t>
            </a:r>
          </a:p>
          <a:p>
            <a:pPr rtl="0"/>
            <a:r>
              <a:rPr lang="fr-FR"/>
              <a:t>Étape 3. Mettez le processeur en place.</a:t>
            </a:r>
          </a:p>
          <a:p>
            <a:pPr rtl="0"/>
            <a:r>
              <a:rPr lang="fr-FR"/>
              <a:t>Étape 4. Appliquez de la pâte thermique sur le processeur.</a:t>
            </a:r>
          </a:p>
          <a:p>
            <a:pPr rtl="0"/>
            <a:r>
              <a:rPr lang="fr-FR"/>
              <a:t>Étape 5. Installez le dissipateur thermique.</a:t>
            </a:r>
          </a:p>
          <a:p>
            <a:pPr rtl="0"/>
            <a:r>
              <a:rPr lang="fr-FR"/>
              <a:t>Étape 6. Sécurisez le dissipateur thermique.</a:t>
            </a:r>
          </a:p>
        </p:txBody>
      </p:sp>
    </p:spTree>
    <p:custDataLst>
      <p:tags r:id="rId1"/>
    </p:custDataLst>
    <p:extLst>
      <p:ext uri="{BB962C8B-B14F-4D97-AF65-F5344CB8AC3E}">
        <p14:creationId xmlns:p14="http://schemas.microsoft.com/office/powerpoint/2010/main" val="4151837327"/>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composants de la carte mère</a:t>
            </a:r>
            <a:r>
              <a:rPr lang="en-US" altLang="en-US" sz="1600" dirty="0"/>
              <a:t/>
            </a:r>
            <a:br>
              <a:rPr lang="en-US" altLang="en-US" sz="1600" dirty="0"/>
            </a:br>
            <a:r>
              <a:rPr lang="fr-FR"/>
              <a:t>Démonstration vidéo : Installation de la mémoire RAM</a:t>
            </a:r>
          </a:p>
        </p:txBody>
      </p:sp>
      <p:sp>
        <p:nvSpPr>
          <p:cNvPr id="4" name="Rectangle 3">
            <a:extLst>
              <a:ext uri="{FF2B5EF4-FFF2-40B4-BE49-F238E27FC236}">
                <a16:creationId xmlns:a16="http://schemas.microsoft.com/office/drawing/2014/main" id="{328CD411-3CB4-4106-B9D4-C58DF0814765}"/>
              </a:ext>
            </a:extLst>
          </p:cNvPr>
          <p:cNvSpPr/>
          <p:nvPr/>
        </p:nvSpPr>
        <p:spPr>
          <a:xfrm>
            <a:off x="545689" y="1069392"/>
            <a:ext cx="7706033" cy="1477328"/>
          </a:xfrm>
          <a:prstGeom prst="rect">
            <a:avLst/>
          </a:prstGeom>
        </p:spPr>
        <p:txBody>
          <a:bodyPr wrap="square">
            <a:spAutoFit/>
          </a:bodyPr>
          <a:lstStyle/>
          <a:p>
            <a:pPr rtl="0"/>
            <a:r>
              <a:rPr lang="fr-FR"/>
              <a:t>Cette vidéo explique comment installer la mémoire RAM :</a:t>
            </a:r>
          </a:p>
          <a:p>
            <a:pPr rtl="0"/>
            <a:r>
              <a:rPr lang="fr-FR"/>
              <a:t>Étape 1. Ouvrez les leviers du logement de la mémoire RAM.</a:t>
            </a:r>
          </a:p>
          <a:p>
            <a:pPr rtl="0"/>
            <a:r>
              <a:rPr lang="fr-FR"/>
              <a:t>Étape 2. Orientez la puce RAM vers le logement de la carte mère.</a:t>
            </a:r>
          </a:p>
          <a:p>
            <a:pPr rtl="0"/>
            <a:r>
              <a:rPr lang="fr-FR"/>
              <a:t>Étape 3. Insérez la puce RAM dans le logement.</a:t>
            </a:r>
          </a:p>
          <a:p>
            <a:pPr rtl="0"/>
            <a:r>
              <a:rPr lang="fr-FR"/>
              <a:t>Étape 4. Appuyez fermement pour verrouiller la puce RAM.</a:t>
            </a:r>
          </a:p>
        </p:txBody>
      </p:sp>
    </p:spTree>
    <p:custDataLst>
      <p:tags r:id="rId1"/>
    </p:custDataLst>
    <p:extLst>
      <p:ext uri="{BB962C8B-B14F-4D97-AF65-F5344CB8AC3E}">
        <p14:creationId xmlns:p14="http://schemas.microsoft.com/office/powerpoint/2010/main" val="4139331356"/>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composants de la carte mère</a:t>
            </a:r>
            <a:r>
              <a:rPr lang="en-US" altLang="en-US" sz="1600" dirty="0"/>
              <a:t/>
            </a:r>
            <a:br>
              <a:rPr lang="en-US" altLang="en-US" sz="1600" dirty="0"/>
            </a:br>
            <a:r>
              <a:rPr lang="fr-FR"/>
              <a:t>Démonstration vidéo : Installation de la carte mère</a:t>
            </a:r>
          </a:p>
        </p:txBody>
      </p:sp>
      <p:sp>
        <p:nvSpPr>
          <p:cNvPr id="4" name="Rectangle 3">
            <a:extLst>
              <a:ext uri="{FF2B5EF4-FFF2-40B4-BE49-F238E27FC236}">
                <a16:creationId xmlns:a16="http://schemas.microsoft.com/office/drawing/2014/main" id="{4FB53543-3E2E-497D-8B08-6B6A52016242}"/>
              </a:ext>
            </a:extLst>
          </p:cNvPr>
          <p:cNvSpPr/>
          <p:nvPr/>
        </p:nvSpPr>
        <p:spPr>
          <a:xfrm>
            <a:off x="545689" y="1069392"/>
            <a:ext cx="7706033" cy="2031325"/>
          </a:xfrm>
          <a:prstGeom prst="rect">
            <a:avLst/>
          </a:prstGeom>
        </p:spPr>
        <p:txBody>
          <a:bodyPr wrap="square">
            <a:spAutoFit/>
          </a:bodyPr>
          <a:lstStyle/>
          <a:p>
            <a:pPr rtl="0"/>
            <a:r>
              <a:rPr lang="fr-FR"/>
              <a:t>Cette vidéo explique comment installer la carte mère :</a:t>
            </a:r>
          </a:p>
          <a:p>
            <a:pPr rtl="0"/>
            <a:r>
              <a:rPr lang="fr-FR"/>
              <a:t>Étape 1. Orientez correctement la carte mère.</a:t>
            </a:r>
          </a:p>
          <a:p>
            <a:pPr rtl="0"/>
            <a:r>
              <a:rPr lang="fr-FR"/>
              <a:t>Étape 2. Localisez les entretoises.</a:t>
            </a:r>
          </a:p>
          <a:p>
            <a:pPr rtl="0"/>
            <a:r>
              <a:rPr lang="fr-FR"/>
              <a:t>Étape 3. Installez les entretoises dans le boîtier de l'ordinateur.</a:t>
            </a:r>
          </a:p>
          <a:p>
            <a:pPr rtl="0"/>
            <a:r>
              <a:rPr lang="fr-FR"/>
              <a:t>Étape 4. Alignez la plaque d'E/S à l'arrière du boîtier de l'ordinateur.</a:t>
            </a:r>
          </a:p>
          <a:p>
            <a:pPr rtl="0"/>
            <a:r>
              <a:rPr lang="fr-FR"/>
              <a:t>Étape 5. Insérez la carte mère.</a:t>
            </a:r>
          </a:p>
          <a:p>
            <a:pPr rtl="0"/>
            <a:r>
              <a:rPr lang="fr-FR"/>
              <a:t>Étape 6. Installez les vis dans les entretoises.</a:t>
            </a:r>
          </a:p>
        </p:txBody>
      </p:sp>
    </p:spTree>
    <p:custDataLst>
      <p:tags r:id="rId1"/>
    </p:custDataLst>
    <p:extLst>
      <p:ext uri="{BB962C8B-B14F-4D97-AF65-F5344CB8AC3E}">
        <p14:creationId xmlns:p14="http://schemas.microsoft.com/office/powerpoint/2010/main" val="3730370418"/>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composants de la carte mère</a:t>
            </a:r>
            <a:r>
              <a:rPr lang="en-US" altLang="en-US" sz="1600" dirty="0"/>
              <a:t/>
            </a:r>
            <a:br>
              <a:rPr lang="en-US" altLang="en-US" sz="1600" dirty="0"/>
            </a:br>
            <a:r>
              <a:rPr lang="fr-FR"/>
              <a:t>Choix de la carte mère</a:t>
            </a:r>
          </a:p>
        </p:txBody>
      </p:sp>
      <p:sp>
        <p:nvSpPr>
          <p:cNvPr id="4" name="TextBox 3">
            <a:extLst>
              <a:ext uri="{FF2B5EF4-FFF2-40B4-BE49-F238E27FC236}">
                <a16:creationId xmlns:a16="http://schemas.microsoft.com/office/drawing/2014/main" id="{E8EDC189-F9C5-4BCC-94E6-937CB5FF6ABD}"/>
              </a:ext>
            </a:extLst>
          </p:cNvPr>
          <p:cNvSpPr txBox="1"/>
          <p:nvPr/>
        </p:nvSpPr>
        <p:spPr>
          <a:xfrm>
            <a:off x="290557" y="798944"/>
            <a:ext cx="3597779" cy="3754874"/>
          </a:xfrm>
          <a:prstGeom prst="rect">
            <a:avLst/>
          </a:prstGeom>
          <a:noFill/>
        </p:spPr>
        <p:txBody>
          <a:bodyPr wrap="square" rtlCol="0">
            <a:spAutoFit/>
          </a:bodyPr>
          <a:lstStyle/>
          <a:p>
            <a:pPr rtl="0"/>
            <a:r>
              <a:rPr lang="fr-FR" sz="1200"/>
              <a:t>Lorsque vous sélectionnez une carte mère de rechange, assurez-vous qu'elle prend en charge les éléments suivants ou s'y adapte :</a:t>
            </a:r>
          </a:p>
          <a:p>
            <a:pPr marL="285750" indent="-285750" rtl="0">
              <a:buFont typeface="Arial" panose="020B0604020202020204" pitchFamily="34" charset="0"/>
              <a:buChar char="•"/>
            </a:pPr>
            <a:r>
              <a:rPr lang="fr-FR" sz="1200"/>
              <a:t>CPU</a:t>
            </a:r>
          </a:p>
          <a:p>
            <a:pPr marL="285750" indent="-285750" rtl="0">
              <a:buFont typeface="Arial" panose="020B0604020202020204" pitchFamily="34" charset="0"/>
              <a:buChar char="•"/>
            </a:pPr>
            <a:r>
              <a:rPr lang="fr-FR" sz="1200"/>
              <a:t>mémoire vive (RAM)</a:t>
            </a:r>
          </a:p>
          <a:p>
            <a:pPr marL="285750" indent="-285750" rtl="0">
              <a:buFont typeface="Arial" panose="020B0604020202020204" pitchFamily="34" charset="0"/>
              <a:buChar char="•"/>
            </a:pPr>
            <a:r>
              <a:rPr lang="fr-FR" sz="1200"/>
              <a:t>La carte vidéo et les autres cartes d'extension</a:t>
            </a:r>
          </a:p>
          <a:p>
            <a:pPr marL="285750" indent="-285750" rtl="0">
              <a:buFont typeface="Arial" panose="020B0604020202020204" pitchFamily="34" charset="0"/>
              <a:buChar char="•"/>
            </a:pPr>
            <a:r>
              <a:rPr lang="fr-FR" sz="1200"/>
              <a:t>L'interface de connexion et le chipset sur la carte mère sont compatibles avec le processeur</a:t>
            </a:r>
          </a:p>
          <a:p>
            <a:pPr marL="285750" indent="-285750" rtl="0">
              <a:buFont typeface="Arial" panose="020B0604020202020204" pitchFamily="34" charset="0"/>
              <a:buChar char="•"/>
            </a:pPr>
            <a:r>
              <a:rPr lang="fr-FR" sz="1200"/>
              <a:t>L'ensemble dissipateur thermique/ventilateur existant si vous réutilisez le processeur </a:t>
            </a:r>
          </a:p>
          <a:p>
            <a:pPr marL="285750" indent="-285750" rtl="0">
              <a:buFont typeface="Arial" panose="020B0604020202020204" pitchFamily="34" charset="0"/>
              <a:buChar char="•"/>
            </a:pPr>
            <a:r>
              <a:rPr lang="fr-FR" sz="1200"/>
              <a:t>Le nombre et le type de slots d'extension. Ils doivent correspondent aux cartes d'extension existantes et permettre d'intégrer de nouvelles cartes.</a:t>
            </a:r>
          </a:p>
          <a:p>
            <a:pPr marL="285750" indent="-285750" rtl="0">
              <a:buFont typeface="Arial" panose="020B0604020202020204" pitchFamily="34" charset="0"/>
              <a:buChar char="•"/>
            </a:pPr>
            <a:r>
              <a:rPr lang="fr-FR" sz="1200"/>
              <a:t>Les connexions du module d'alimentation existant doivent être compatibles avec la nouvelle carte mère. </a:t>
            </a:r>
          </a:p>
          <a:p>
            <a:pPr marL="285750" indent="-285750" rtl="0">
              <a:buFont typeface="Arial" panose="020B0604020202020204" pitchFamily="34" charset="0"/>
              <a:buChar char="•"/>
            </a:pPr>
            <a:r>
              <a:rPr lang="fr-FR" sz="1200"/>
              <a:t>La nouvelle carte mère doit rentrer dans le boîtier d'ordinateur existant.</a:t>
            </a:r>
          </a:p>
        </p:txBody>
      </p:sp>
      <p:pic>
        <p:nvPicPr>
          <p:cNvPr id="5" name="Picture 4" descr="&quot;Select the Motherboard&quot;&#10;This image contains a photograph of a generic motherboard.">
            <a:extLst>
              <a:ext uri="{FF2B5EF4-FFF2-40B4-BE49-F238E27FC236}">
                <a16:creationId xmlns:a16="http://schemas.microsoft.com/office/drawing/2014/main" id="{AD9A645E-3C58-4EC6-BEBA-A08DF99645BA}"/>
              </a:ext>
            </a:extLst>
          </p:cNvPr>
          <p:cNvPicPr>
            <a:picLocks noChangeAspect="1"/>
          </p:cNvPicPr>
          <p:nvPr/>
        </p:nvPicPr>
        <p:blipFill>
          <a:blip r:embed="rId4"/>
          <a:stretch>
            <a:fillRect/>
          </a:stretch>
        </p:blipFill>
        <p:spPr>
          <a:xfrm>
            <a:off x="4373027" y="798944"/>
            <a:ext cx="4286282" cy="2639270"/>
          </a:xfrm>
          <a:prstGeom prst="rect">
            <a:avLst/>
          </a:prstGeom>
        </p:spPr>
      </p:pic>
    </p:spTree>
    <p:custDataLst>
      <p:tags r:id="rId1"/>
    </p:custDataLst>
    <p:extLst>
      <p:ext uri="{BB962C8B-B14F-4D97-AF65-F5344CB8AC3E}">
        <p14:creationId xmlns:p14="http://schemas.microsoft.com/office/powerpoint/2010/main" val="640886607"/>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composants de la carte mère</a:t>
            </a:r>
            <a:r>
              <a:rPr lang="en-US" altLang="en-US" sz="1600" dirty="0"/>
              <a:t/>
            </a:r>
            <a:br>
              <a:rPr lang="en-US" altLang="en-US" sz="1600" dirty="0"/>
            </a:br>
            <a:r>
              <a:rPr lang="fr-FR"/>
              <a:t>Choix du processeur et de son système de refroidissement</a:t>
            </a:r>
          </a:p>
        </p:txBody>
      </p:sp>
      <p:pic>
        <p:nvPicPr>
          <p:cNvPr id="6" name="Picture 5">
            <a:extLst>
              <a:ext uri="{FF2B5EF4-FFF2-40B4-BE49-F238E27FC236}">
                <a16:creationId xmlns:a16="http://schemas.microsoft.com/office/drawing/2014/main" id="{07718203-FBD7-4ED9-AFF6-283C3BB0F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610" y="2939132"/>
            <a:ext cx="6943725" cy="1435686"/>
          </a:xfrm>
          <a:prstGeom prst="rect">
            <a:avLst/>
          </a:prstGeom>
        </p:spPr>
      </p:pic>
      <p:pic>
        <p:nvPicPr>
          <p:cNvPr id="3" name="Picture 2">
            <a:extLst>
              <a:ext uri="{FF2B5EF4-FFF2-40B4-BE49-F238E27FC236}">
                <a16:creationId xmlns:a16="http://schemas.microsoft.com/office/drawing/2014/main" id="{338F45B9-BC17-4108-8D40-89D065955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0414" y="1088387"/>
            <a:ext cx="2636995" cy="1562100"/>
          </a:xfrm>
          <a:prstGeom prst="rect">
            <a:avLst/>
          </a:prstGeom>
        </p:spPr>
      </p:pic>
      <p:pic>
        <p:nvPicPr>
          <p:cNvPr id="2" name="Picture 1">
            <a:extLst>
              <a:ext uri="{FF2B5EF4-FFF2-40B4-BE49-F238E27FC236}">
                <a16:creationId xmlns:a16="http://schemas.microsoft.com/office/drawing/2014/main" id="{A2FFF850-8FCB-4B28-88C1-5C017B3E38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355" y="869312"/>
            <a:ext cx="2664149" cy="1781175"/>
          </a:xfrm>
          <a:prstGeom prst="rect">
            <a:avLst/>
          </a:prstGeom>
        </p:spPr>
      </p:pic>
    </p:spTree>
    <p:custDataLst>
      <p:tags r:id="rId1"/>
    </p:custDataLst>
    <p:extLst>
      <p:ext uri="{BB962C8B-B14F-4D97-AF65-F5344CB8AC3E}">
        <p14:creationId xmlns:p14="http://schemas.microsoft.com/office/powerpoint/2010/main" val="235556518"/>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composants de la carte mère</a:t>
            </a:r>
            <a:r>
              <a:rPr lang="en-US" altLang="en-US" sz="1600" dirty="0"/>
              <a:t/>
            </a:r>
            <a:br>
              <a:rPr lang="en-US" altLang="en-US" sz="1600" dirty="0"/>
            </a:br>
            <a:r>
              <a:rPr lang="fr-FR"/>
              <a:t>Choix de la mémoire RAM</a:t>
            </a:r>
          </a:p>
        </p:txBody>
      </p:sp>
      <p:sp>
        <p:nvSpPr>
          <p:cNvPr id="4" name="TextBox 3">
            <a:extLst>
              <a:ext uri="{FF2B5EF4-FFF2-40B4-BE49-F238E27FC236}">
                <a16:creationId xmlns:a16="http://schemas.microsoft.com/office/drawing/2014/main" id="{A3F0E98C-44D9-4E60-ADC3-B436A86404F6}"/>
              </a:ext>
            </a:extLst>
          </p:cNvPr>
          <p:cNvSpPr txBox="1"/>
          <p:nvPr/>
        </p:nvSpPr>
        <p:spPr>
          <a:xfrm>
            <a:off x="111096" y="837312"/>
            <a:ext cx="4990743" cy="3831818"/>
          </a:xfrm>
          <a:prstGeom prst="rect">
            <a:avLst/>
          </a:prstGeom>
          <a:noFill/>
        </p:spPr>
        <p:txBody>
          <a:bodyPr wrap="square" rtlCol="0">
            <a:spAutoFit/>
          </a:bodyPr>
          <a:lstStyle/>
          <a:p>
            <a:pPr rtl="0"/>
            <a:r>
              <a:rPr lang="fr-FR" sz="1350"/>
              <a:t>Lorsqu'une application se bloque ou si l'ordinateur affiche fréquemment des messages d'erreur, il peut être nécessaire d'ajouter de la mémoire vive (RAM). Afin de déterminer si le problème vient de la mémoire vive, exécutez le test de mémoire vive du BIOS. La vitesse de la nouvelle RAM doit être prise en charge par le chipset. </a:t>
            </a:r>
          </a:p>
          <a:p>
            <a:endParaRPr lang="en-US" sz="1350" dirty="0"/>
          </a:p>
          <a:p>
            <a:pPr rtl="0"/>
            <a:r>
              <a:rPr lang="fr-FR" sz="1350"/>
              <a:t>La mémoire peut être ou non une mémoire tampon :</a:t>
            </a:r>
          </a:p>
          <a:p>
            <a:pPr marL="285750" indent="-285750" rtl="0">
              <a:buFont typeface="Arial" panose="020B0604020202020204" pitchFamily="34" charset="0"/>
              <a:buChar char="•"/>
            </a:pPr>
            <a:r>
              <a:rPr lang="fr-FR" sz="1350" b="1"/>
              <a:t>Mémoire sans tampon</a:t>
            </a:r>
            <a:r>
              <a:rPr lang="fr-FR" sz="1350"/>
              <a:t> : type de mémoire classique des ordinateurs. L'ordinateur lit les données directement à partir des emplacements de mémoire, ce qui est plus rapide que d'utiliser une mémoire tampon.</a:t>
            </a:r>
            <a:r>
              <a:rPr lang="fr-FR" sz="1350" b="1"/>
              <a:t> </a:t>
            </a:r>
          </a:p>
          <a:p>
            <a:pPr marL="285750" indent="-285750" rtl="0">
              <a:buFont typeface="Arial" panose="020B0604020202020204" pitchFamily="34" charset="0"/>
              <a:buChar char="•"/>
            </a:pPr>
            <a:r>
              <a:rPr lang="fr-FR" sz="1350" b="1"/>
              <a:t>Mémoire tampon</a:t>
            </a:r>
            <a:r>
              <a:rPr lang="fr-FR" sz="1350"/>
              <a:t> : type de mémoire propre aux serveurs et aux postes de travail haut de gamme utilisant une grande quantité de mémoire RAM. Ce type de mémoire est doté d'une puce de contrôle intégrée au module qui aide le contrôleur de mémoire à gérer de grandes quantités de mémoire RAM.</a:t>
            </a:r>
            <a:r>
              <a:rPr lang="fr-FR" sz="1350" b="1"/>
              <a:t> </a:t>
            </a:r>
          </a:p>
        </p:txBody>
      </p:sp>
      <p:pic>
        <p:nvPicPr>
          <p:cNvPr id="5" name="Picture 4" descr="&quot;Select the RAM&quot;&#10;The image is a photograph depicting two RAM memory sticks.">
            <a:extLst>
              <a:ext uri="{FF2B5EF4-FFF2-40B4-BE49-F238E27FC236}">
                <a16:creationId xmlns:a16="http://schemas.microsoft.com/office/drawing/2014/main" id="{8081E4E7-F008-4A6D-9FE5-522100B2C4C8}"/>
              </a:ext>
            </a:extLst>
          </p:cNvPr>
          <p:cNvPicPr>
            <a:picLocks noChangeAspect="1"/>
          </p:cNvPicPr>
          <p:nvPr/>
        </p:nvPicPr>
        <p:blipFill>
          <a:blip r:embed="rId4"/>
          <a:stretch>
            <a:fillRect/>
          </a:stretch>
        </p:blipFill>
        <p:spPr>
          <a:xfrm>
            <a:off x="5044330" y="875577"/>
            <a:ext cx="4099670" cy="1704153"/>
          </a:xfrm>
          <a:prstGeom prst="rect">
            <a:avLst/>
          </a:prstGeom>
        </p:spPr>
      </p:pic>
    </p:spTree>
    <p:custDataLst>
      <p:tags r:id="rId1"/>
    </p:custDataLst>
    <p:extLst>
      <p:ext uri="{BB962C8B-B14F-4D97-AF65-F5344CB8AC3E}">
        <p14:creationId xmlns:p14="http://schemas.microsoft.com/office/powerpoint/2010/main" val="384270286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479603" cy="1802391"/>
          </a:xfrm>
        </p:spPr>
        <p:txBody>
          <a:bodyPr/>
          <a:lstStyle/>
          <a:p>
            <a:pPr rtl="0"/>
            <a:r>
              <a:rPr lang="fr-FR">
                <a:solidFill>
                  <a:schemeClr val="accent5">
                    <a:lumMod val="40000"/>
                    <a:lumOff val="60000"/>
                  </a:schemeClr>
                </a:solidFill>
              </a:rPr>
              <a:t>Chapitre 2 : Montage d'un ordinateur </a:t>
            </a:r>
          </a:p>
        </p:txBody>
      </p:sp>
      <p:sp>
        <p:nvSpPr>
          <p:cNvPr id="3" name="Rectangle 2"/>
          <p:cNvSpPr/>
          <p:nvPr/>
        </p:nvSpPr>
        <p:spPr>
          <a:xfrm>
            <a:off x="628650" y="3436035"/>
            <a:ext cx="6343650" cy="369332"/>
          </a:xfrm>
          <a:prstGeom prst="rect">
            <a:avLst/>
          </a:prstGeom>
        </p:spPr>
        <p:txBody>
          <a:bodyPr wrap="square">
            <a:spAutoFit/>
          </a:bodyPr>
          <a:lstStyle/>
          <a:p>
            <a:pPr rtl="0"/>
            <a:r>
              <a:rPr lang="fr-FR" b="1">
                <a:solidFill>
                  <a:schemeClr val="bg2">
                    <a:lumMod val="40000"/>
                    <a:lumOff val="60000"/>
                  </a:schemeClr>
                </a:solidFill>
              </a:rPr>
              <a:t>Guide de planification de IT Essentials 7.0</a:t>
            </a:r>
          </a:p>
        </p:txBody>
      </p:sp>
    </p:spTree>
    <p:custDataLst>
      <p:tags r:id="rId1"/>
    </p:custDataLst>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composants de la carte mère</a:t>
            </a:r>
            <a:r>
              <a:rPr lang="en-US" altLang="en-US" sz="1600" dirty="0"/>
              <a:t/>
            </a:r>
            <a:br>
              <a:rPr lang="en-US" altLang="en-US" sz="1600" dirty="0"/>
            </a:br>
            <a:r>
              <a:rPr lang="fr-FR"/>
              <a:t>Installation de la carte mère sur un ordinateur</a:t>
            </a:r>
          </a:p>
        </p:txBody>
      </p:sp>
      <p:sp>
        <p:nvSpPr>
          <p:cNvPr id="6" name="TextBox 5">
            <a:extLst>
              <a:ext uri="{FF2B5EF4-FFF2-40B4-BE49-F238E27FC236}">
                <a16:creationId xmlns:a16="http://schemas.microsoft.com/office/drawing/2014/main" id="{AD4BB352-B4DB-4B46-841F-1244DD3E0FEC}"/>
              </a:ext>
            </a:extLst>
          </p:cNvPr>
          <p:cNvSpPr txBox="1"/>
          <p:nvPr/>
        </p:nvSpPr>
        <p:spPr>
          <a:xfrm>
            <a:off x="317742" y="976122"/>
            <a:ext cx="7269062" cy="1200329"/>
          </a:xfrm>
          <a:prstGeom prst="rect">
            <a:avLst/>
          </a:prstGeom>
          <a:noFill/>
        </p:spPr>
        <p:txBody>
          <a:bodyPr wrap="square" rtlCol="0">
            <a:spAutoFit/>
          </a:bodyPr>
          <a:lstStyle/>
          <a:p>
            <a:pPr rtl="0"/>
            <a:r>
              <a:rPr lang="fr-FR"/>
              <a:t>Au cours de ces travaux pratiques, vous allez installer un processeur, un ensemble dissipateur thermique/ventilateur, </a:t>
            </a:r>
            <a:r>
              <a:rPr lang="fr-FR" smtClean="0"/>
              <a:t>et </a:t>
            </a:r>
            <a:r>
              <a:rPr lang="fr-FR"/>
              <a:t>un ou plusieurs modules de mémoire RAM sur la carte mère. Vous installerez ensuite la carte mère dans </a:t>
            </a:r>
            <a:r>
              <a:rPr lang="fr-FR" smtClean="0"/>
              <a:t>le </a:t>
            </a:r>
            <a:r>
              <a:rPr lang="fr-FR"/>
              <a:t>boîtier de l'ordinateur.</a:t>
            </a:r>
          </a:p>
        </p:txBody>
      </p:sp>
    </p:spTree>
    <p:custDataLst>
      <p:tags r:id="rId1"/>
    </p:custDataLst>
    <p:extLst>
      <p:ext uri="{BB962C8B-B14F-4D97-AF65-F5344CB8AC3E}">
        <p14:creationId xmlns:p14="http://schemas.microsoft.com/office/powerpoint/2010/main" val="1612892458"/>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disques internes</a:t>
            </a:r>
            <a:r>
              <a:rPr lang="en-US" altLang="en-US" sz="1600" dirty="0"/>
              <a:t/>
            </a:r>
            <a:br>
              <a:rPr lang="en-US" altLang="en-US" sz="1600" dirty="0"/>
            </a:br>
            <a:r>
              <a:rPr lang="fr-FR"/>
              <a:t>Démonstration vidéo : Installation des disques</a:t>
            </a:r>
          </a:p>
        </p:txBody>
      </p:sp>
      <p:sp>
        <p:nvSpPr>
          <p:cNvPr id="4" name="Rectangle 3">
            <a:extLst>
              <a:ext uri="{FF2B5EF4-FFF2-40B4-BE49-F238E27FC236}">
                <a16:creationId xmlns:a16="http://schemas.microsoft.com/office/drawing/2014/main" id="{33EBAD00-2E80-4115-A82E-4251233FEF9F}"/>
              </a:ext>
            </a:extLst>
          </p:cNvPr>
          <p:cNvSpPr/>
          <p:nvPr/>
        </p:nvSpPr>
        <p:spPr>
          <a:xfrm>
            <a:off x="147336" y="798944"/>
            <a:ext cx="8725060" cy="2031325"/>
          </a:xfrm>
          <a:prstGeom prst="rect">
            <a:avLst/>
          </a:prstGeom>
        </p:spPr>
        <p:txBody>
          <a:bodyPr wrap="square">
            <a:spAutoFit/>
          </a:bodyPr>
          <a:lstStyle/>
          <a:p>
            <a:pPr rtl="0"/>
            <a:r>
              <a:rPr lang="fr-FR"/>
              <a:t>Cette vidéo explique comment installer les disques :</a:t>
            </a:r>
          </a:p>
          <a:p>
            <a:pPr rtl="0"/>
            <a:r>
              <a:rPr lang="fr-FR" b="1"/>
              <a:t>Disque dur</a:t>
            </a:r>
          </a:p>
          <a:p>
            <a:pPr rtl="0"/>
            <a:r>
              <a:rPr lang="fr-FR"/>
              <a:t>Étape 1. Positionnez le disque dur de manière à l'aligner sur la baie. Les connecteurs d'alimentation et d'interface doivent être orientés vers la carte mère.</a:t>
            </a:r>
          </a:p>
          <a:p>
            <a:pPr rtl="0"/>
            <a:r>
              <a:rPr lang="fr-FR"/>
              <a:t>Étape 2. Insérez le disque dur dans la baie, de façon à ce que les orifices des vis du lecteur soient alignés sur ceux du boîtier.</a:t>
            </a:r>
          </a:p>
          <a:p>
            <a:pPr rtl="0"/>
            <a:r>
              <a:rPr lang="fr-FR"/>
              <a:t>Étape 3. Fixez le disque dur au boîtier à l'aide des vis prévues à cet effet.</a:t>
            </a:r>
          </a:p>
        </p:txBody>
      </p:sp>
    </p:spTree>
    <p:custDataLst>
      <p:tags r:id="rId1"/>
    </p:custDataLst>
    <p:extLst>
      <p:ext uri="{BB962C8B-B14F-4D97-AF65-F5344CB8AC3E}">
        <p14:creationId xmlns:p14="http://schemas.microsoft.com/office/powerpoint/2010/main" val="463457283"/>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disques internes</a:t>
            </a:r>
            <a:r>
              <a:rPr lang="en-US" altLang="en-US" sz="1600" dirty="0"/>
              <a:t/>
            </a:r>
            <a:br>
              <a:rPr lang="en-US" altLang="en-US" sz="1600" dirty="0"/>
            </a:br>
            <a:r>
              <a:rPr lang="fr-FR"/>
              <a:t>Démonstration vidéo : Installation des disques (suite)</a:t>
            </a:r>
          </a:p>
        </p:txBody>
      </p:sp>
      <p:sp>
        <p:nvSpPr>
          <p:cNvPr id="4" name="Rectangle 3">
            <a:extLst>
              <a:ext uri="{FF2B5EF4-FFF2-40B4-BE49-F238E27FC236}">
                <a16:creationId xmlns:a16="http://schemas.microsoft.com/office/drawing/2014/main" id="{33EBAD00-2E80-4115-A82E-4251233FEF9F}"/>
              </a:ext>
            </a:extLst>
          </p:cNvPr>
          <p:cNvSpPr/>
          <p:nvPr/>
        </p:nvSpPr>
        <p:spPr>
          <a:xfrm>
            <a:off x="147336" y="798944"/>
            <a:ext cx="8725060" cy="2585323"/>
          </a:xfrm>
          <a:prstGeom prst="rect">
            <a:avLst/>
          </a:prstGeom>
        </p:spPr>
        <p:txBody>
          <a:bodyPr wrap="square">
            <a:spAutoFit/>
          </a:bodyPr>
          <a:lstStyle/>
          <a:p>
            <a:pPr rtl="0"/>
            <a:r>
              <a:rPr lang="fr-FR"/>
              <a:t>Cette vidéo explique comment installer les disques :</a:t>
            </a:r>
          </a:p>
          <a:p>
            <a:pPr rtl="0"/>
            <a:r>
              <a:rPr lang="fr-FR" b="1"/>
              <a:t>Lecteur optique</a:t>
            </a:r>
          </a:p>
          <a:p>
            <a:pPr rtl="0"/>
            <a:r>
              <a:rPr lang="fr-FR"/>
              <a:t>Étape 1. À l'avant du boîtier, sélectionnez la baie de disques dans laquelle vous souhaitez insérer le disque dur. Retirez la plaque de cette baie si nécessaire.</a:t>
            </a:r>
          </a:p>
          <a:p>
            <a:pPr rtl="0"/>
            <a:r>
              <a:rPr lang="fr-FR"/>
              <a:t>Étape 2. Positionnez le disque optique de manière à l'aligner sur la baie de 5,25 pouces (13,34 cm) sur le devant du boîtier.</a:t>
            </a:r>
          </a:p>
          <a:p>
            <a:pPr rtl="0"/>
            <a:r>
              <a:rPr lang="fr-FR"/>
              <a:t>Étape 3. Insérez le disque optique dans la baie de façon à ce que les orifices des vis du lecteur soient alignés sur ceux du boîtier.</a:t>
            </a:r>
          </a:p>
          <a:p>
            <a:pPr rtl="0"/>
            <a:r>
              <a:rPr lang="fr-FR"/>
              <a:t>Étape 4. Sécurisez le disque optique.</a:t>
            </a:r>
          </a:p>
        </p:txBody>
      </p:sp>
    </p:spTree>
    <p:custDataLst>
      <p:tags r:id="rId1"/>
    </p:custDataLst>
    <p:extLst>
      <p:ext uri="{BB962C8B-B14F-4D97-AF65-F5344CB8AC3E}">
        <p14:creationId xmlns:p14="http://schemas.microsoft.com/office/powerpoint/2010/main" val="2058893267"/>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disques internes</a:t>
            </a:r>
            <a:r>
              <a:rPr lang="en-US" altLang="en-US" sz="1600" dirty="0"/>
              <a:t/>
            </a:r>
            <a:br>
              <a:rPr lang="en-US" altLang="en-US" sz="1600" dirty="0"/>
            </a:br>
            <a:r>
              <a:rPr lang="fr-FR"/>
              <a:t>Choix des disques durs</a:t>
            </a:r>
          </a:p>
        </p:txBody>
      </p:sp>
      <p:pic>
        <p:nvPicPr>
          <p:cNvPr id="3" name="Picture 2">
            <a:extLst>
              <a:ext uri="{FF2B5EF4-FFF2-40B4-BE49-F238E27FC236}">
                <a16:creationId xmlns:a16="http://schemas.microsoft.com/office/drawing/2014/main" id="{D389BA10-AD71-4B46-B406-7BD143E23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62" y="991442"/>
            <a:ext cx="7534275" cy="3160615"/>
          </a:xfrm>
          <a:prstGeom prst="rect">
            <a:avLst/>
          </a:prstGeom>
          <a:ln w="19050">
            <a:solidFill>
              <a:schemeClr val="tx1"/>
            </a:solidFill>
          </a:ln>
        </p:spPr>
      </p:pic>
    </p:spTree>
    <p:custDataLst>
      <p:tags r:id="rId1"/>
    </p:custDataLst>
    <p:extLst>
      <p:ext uri="{BB962C8B-B14F-4D97-AF65-F5344CB8AC3E}">
        <p14:creationId xmlns:p14="http://schemas.microsoft.com/office/powerpoint/2010/main" val="2987144371"/>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disques internes</a:t>
            </a:r>
            <a:r>
              <a:rPr lang="en-US" altLang="en-US" sz="1600" dirty="0"/>
              <a:t/>
            </a:r>
            <a:br>
              <a:rPr lang="en-US" altLang="en-US" sz="1600" dirty="0"/>
            </a:br>
            <a:r>
              <a:rPr lang="fr-FR"/>
              <a:t>Choix des disques optiques</a:t>
            </a:r>
          </a:p>
        </p:txBody>
      </p:sp>
      <p:pic>
        <p:nvPicPr>
          <p:cNvPr id="2" name="Picture 1">
            <a:extLst>
              <a:ext uri="{FF2B5EF4-FFF2-40B4-BE49-F238E27FC236}">
                <a16:creationId xmlns:a16="http://schemas.microsoft.com/office/drawing/2014/main" id="{06C29499-0B7C-4CF7-96E2-55169233B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65" y="1119498"/>
            <a:ext cx="4255305" cy="2903835"/>
          </a:xfrm>
          <a:prstGeom prst="rect">
            <a:avLst/>
          </a:prstGeom>
        </p:spPr>
      </p:pic>
      <p:sp>
        <p:nvSpPr>
          <p:cNvPr id="5" name="TextBox 4">
            <a:extLst>
              <a:ext uri="{FF2B5EF4-FFF2-40B4-BE49-F238E27FC236}">
                <a16:creationId xmlns:a16="http://schemas.microsoft.com/office/drawing/2014/main" id="{E7260DC9-0122-4F4F-AFEB-5858C56BEDDA}"/>
              </a:ext>
            </a:extLst>
          </p:cNvPr>
          <p:cNvSpPr txBox="1"/>
          <p:nvPr/>
        </p:nvSpPr>
        <p:spPr>
          <a:xfrm>
            <a:off x="5700046" y="1589894"/>
            <a:ext cx="2186817" cy="307777"/>
          </a:xfrm>
          <a:prstGeom prst="rect">
            <a:avLst/>
          </a:prstGeom>
          <a:noFill/>
        </p:spPr>
        <p:txBody>
          <a:bodyPr wrap="none" rtlCol="0">
            <a:spAutoFit/>
          </a:bodyPr>
          <a:lstStyle/>
          <a:p>
            <a:pPr rtl="0"/>
            <a:r>
              <a:rPr lang="fr-FR" sz="1400"/>
              <a:t>Capacités du disque optique</a:t>
            </a:r>
          </a:p>
        </p:txBody>
      </p:sp>
      <p:pic>
        <p:nvPicPr>
          <p:cNvPr id="4" name="Picture 3">
            <a:extLst>
              <a:ext uri="{FF2B5EF4-FFF2-40B4-BE49-F238E27FC236}">
                <a16:creationId xmlns:a16="http://schemas.microsoft.com/office/drawing/2014/main" id="{A762B914-79E3-4655-A1D8-2620DEDE6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085" y="1897671"/>
            <a:ext cx="4063707" cy="1347488"/>
          </a:xfrm>
          <a:prstGeom prst="rect">
            <a:avLst/>
          </a:prstGeom>
        </p:spPr>
      </p:pic>
    </p:spTree>
    <p:custDataLst>
      <p:tags r:id="rId1"/>
    </p:custDataLst>
    <p:extLst>
      <p:ext uri="{BB962C8B-B14F-4D97-AF65-F5344CB8AC3E}">
        <p14:creationId xmlns:p14="http://schemas.microsoft.com/office/powerpoint/2010/main" val="3718142167"/>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disques internes</a:t>
            </a:r>
            <a:r>
              <a:rPr lang="en-US" altLang="en-US" sz="1600" dirty="0"/>
              <a:t/>
            </a:r>
            <a:br>
              <a:rPr lang="en-US" altLang="en-US" sz="1600" dirty="0"/>
            </a:br>
            <a:r>
              <a:rPr lang="fr-FR"/>
              <a:t>Installation du disque dur</a:t>
            </a:r>
          </a:p>
        </p:txBody>
      </p:sp>
      <p:pic>
        <p:nvPicPr>
          <p:cNvPr id="3" name="Picture 2">
            <a:extLst>
              <a:ext uri="{FF2B5EF4-FFF2-40B4-BE49-F238E27FC236}">
                <a16:creationId xmlns:a16="http://schemas.microsoft.com/office/drawing/2014/main" id="{46186BD8-4A46-4447-BB04-77DA0A4B0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350" y="2407507"/>
            <a:ext cx="5012652" cy="2116046"/>
          </a:xfrm>
          <a:prstGeom prst="rect">
            <a:avLst/>
          </a:prstGeom>
        </p:spPr>
      </p:pic>
      <p:pic>
        <p:nvPicPr>
          <p:cNvPr id="6" name="Picture 5">
            <a:extLst>
              <a:ext uri="{FF2B5EF4-FFF2-40B4-BE49-F238E27FC236}">
                <a16:creationId xmlns:a16="http://schemas.microsoft.com/office/drawing/2014/main" id="{146EB96B-23FE-48BB-8507-6DB539DE3C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92" y="798944"/>
            <a:ext cx="5402479" cy="1521825"/>
          </a:xfrm>
          <a:prstGeom prst="rect">
            <a:avLst/>
          </a:prstGeom>
        </p:spPr>
      </p:pic>
    </p:spTree>
    <p:custDataLst>
      <p:tags r:id="rId1"/>
    </p:custDataLst>
    <p:extLst>
      <p:ext uri="{BB962C8B-B14F-4D97-AF65-F5344CB8AC3E}">
        <p14:creationId xmlns:p14="http://schemas.microsoft.com/office/powerpoint/2010/main" val="217735738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disques internes</a:t>
            </a:r>
            <a:r>
              <a:rPr lang="en-US" altLang="en-US" sz="1600" dirty="0"/>
              <a:t/>
            </a:r>
            <a:br>
              <a:rPr lang="en-US" altLang="en-US" sz="1600" dirty="0"/>
            </a:br>
            <a:r>
              <a:rPr lang="fr-FR"/>
              <a:t>Installation du disque optique</a:t>
            </a:r>
          </a:p>
        </p:txBody>
      </p:sp>
      <p:sp>
        <p:nvSpPr>
          <p:cNvPr id="2" name="TextBox 1">
            <a:extLst>
              <a:ext uri="{FF2B5EF4-FFF2-40B4-BE49-F238E27FC236}">
                <a16:creationId xmlns:a16="http://schemas.microsoft.com/office/drawing/2014/main" id="{0101D897-9C7E-4E52-8F87-8698BD92DF2F}"/>
              </a:ext>
            </a:extLst>
          </p:cNvPr>
          <p:cNvSpPr txBox="1"/>
          <p:nvPr/>
        </p:nvSpPr>
        <p:spPr>
          <a:xfrm>
            <a:off x="111095" y="798944"/>
            <a:ext cx="4666004" cy="3323987"/>
          </a:xfrm>
          <a:prstGeom prst="rect">
            <a:avLst/>
          </a:prstGeom>
          <a:noFill/>
        </p:spPr>
        <p:txBody>
          <a:bodyPr wrap="square" rtlCol="0">
            <a:spAutoFit/>
          </a:bodyPr>
          <a:lstStyle/>
          <a:p>
            <a:pPr rtl="0"/>
            <a:r>
              <a:rPr lang="fr-FR" sz="1400" b="1"/>
              <a:t>Étape 1</a:t>
            </a:r>
            <a:r>
              <a:rPr lang="fr-FR" sz="1400"/>
              <a:t>. À l'avant du boîtier, sélectionnez la baie de disques dans laquelle vous souhaitez insérer le disque dur. Retirez la plaque de cette baie si nécessaire.</a:t>
            </a:r>
          </a:p>
          <a:p>
            <a:pPr rtl="0"/>
            <a:r>
              <a:rPr lang="fr-FR" sz="1400" b="1"/>
              <a:t>Étape 2</a:t>
            </a:r>
            <a:r>
              <a:rPr lang="fr-FR" sz="1400"/>
              <a:t>. Positionnez le disque optique de manière à l'aligner sur la baie de 5,25 pouces (13,34 cm) sur le devant du boîtier.</a:t>
            </a:r>
          </a:p>
          <a:p>
            <a:pPr rtl="0"/>
            <a:r>
              <a:rPr lang="fr-FR" sz="1400" b="1"/>
              <a:t>Étape 3</a:t>
            </a:r>
            <a:r>
              <a:rPr lang="fr-FR" sz="1400"/>
              <a:t>. Insérez le lecteur optique dans la baie de façon à ce que les orifices des vis du lecteur soient alignés sur ceux du boîtier.</a:t>
            </a:r>
          </a:p>
          <a:p>
            <a:pPr rtl="0"/>
            <a:r>
              <a:rPr lang="fr-FR" sz="1400" b="1"/>
              <a:t>Étape 4</a:t>
            </a:r>
            <a:r>
              <a:rPr lang="fr-FR" sz="1400"/>
              <a:t>. Fixez le lecteur optique sur le boîtier à l'aide des vis adéquates.</a:t>
            </a:r>
          </a:p>
          <a:p>
            <a:pPr rtl="0"/>
            <a:r>
              <a:rPr lang="fr-FR" sz="1400" b="1" spc="-20"/>
              <a:t>Conseil d'installation</a:t>
            </a:r>
            <a:r>
              <a:rPr lang="fr-FR" sz="1400" spc="-20"/>
              <a:t> : serrez légèrement à la main toutes les vis avant de les serrer avec un tournevis. Vous pourrez ainsi serrer plus facilement les deux dernières vis.</a:t>
            </a:r>
          </a:p>
          <a:p>
            <a:endParaRPr lang="en-US" sz="1400" dirty="0"/>
          </a:p>
        </p:txBody>
      </p:sp>
      <p:pic>
        <p:nvPicPr>
          <p:cNvPr id="5" name="Picture 4" descr="&quot;Install the Optical Drive&quot;&#10;Photograph picturing a computer tower case, with two hands installing a drive into an opening in the case.">
            <a:extLst>
              <a:ext uri="{FF2B5EF4-FFF2-40B4-BE49-F238E27FC236}">
                <a16:creationId xmlns:a16="http://schemas.microsoft.com/office/drawing/2014/main" id="{9633B923-A5BA-4F39-BBB4-7C75EABF78D5}"/>
              </a:ext>
            </a:extLst>
          </p:cNvPr>
          <p:cNvPicPr>
            <a:picLocks noChangeAspect="1"/>
          </p:cNvPicPr>
          <p:nvPr/>
        </p:nvPicPr>
        <p:blipFill>
          <a:blip r:embed="rId4"/>
          <a:stretch>
            <a:fillRect/>
          </a:stretch>
        </p:blipFill>
        <p:spPr>
          <a:xfrm>
            <a:off x="5125340" y="492982"/>
            <a:ext cx="3200400" cy="4286250"/>
          </a:xfrm>
          <a:prstGeom prst="rect">
            <a:avLst/>
          </a:prstGeom>
        </p:spPr>
      </p:pic>
    </p:spTree>
    <p:custDataLst>
      <p:tags r:id="rId1"/>
    </p:custDataLst>
    <p:extLst>
      <p:ext uri="{BB962C8B-B14F-4D97-AF65-F5344CB8AC3E}">
        <p14:creationId xmlns:p14="http://schemas.microsoft.com/office/powerpoint/2010/main" val="2661894642"/>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disques internes</a:t>
            </a:r>
            <a:r>
              <a:rPr lang="en-US" altLang="en-US" sz="1600" dirty="0"/>
              <a:t/>
            </a:r>
            <a:br>
              <a:rPr lang="en-US" altLang="en-US" sz="1600" dirty="0"/>
            </a:br>
            <a:r>
              <a:rPr lang="fr-FR"/>
              <a:t>Travaux pratiques : Installation des disques</a:t>
            </a:r>
          </a:p>
        </p:txBody>
      </p:sp>
      <p:sp>
        <p:nvSpPr>
          <p:cNvPr id="6" name="TextBox 5">
            <a:extLst>
              <a:ext uri="{FF2B5EF4-FFF2-40B4-BE49-F238E27FC236}">
                <a16:creationId xmlns:a16="http://schemas.microsoft.com/office/drawing/2014/main" id="{2F9881E9-3C09-4EDF-AA47-5E1D6492E82B}"/>
              </a:ext>
            </a:extLst>
          </p:cNvPr>
          <p:cNvSpPr txBox="1"/>
          <p:nvPr/>
        </p:nvSpPr>
        <p:spPr>
          <a:xfrm>
            <a:off x="196834" y="920924"/>
            <a:ext cx="8404241" cy="646331"/>
          </a:xfrm>
          <a:prstGeom prst="rect">
            <a:avLst/>
          </a:prstGeom>
          <a:noFill/>
        </p:spPr>
        <p:txBody>
          <a:bodyPr wrap="square" rtlCol="0">
            <a:spAutoFit/>
          </a:bodyPr>
          <a:lstStyle/>
          <a:p>
            <a:pPr rtl="0"/>
            <a:r>
              <a:rPr lang="fr-FR"/>
              <a:t>Au cours de ces travaux pratiques, vous allez installer le disque dur et le lecteur optique.</a:t>
            </a:r>
          </a:p>
        </p:txBody>
      </p:sp>
    </p:spTree>
    <p:custDataLst>
      <p:tags r:id="rId1"/>
    </p:custDataLst>
    <p:extLst>
      <p:ext uri="{BB962C8B-B14F-4D97-AF65-F5344CB8AC3E}">
        <p14:creationId xmlns:p14="http://schemas.microsoft.com/office/powerpoint/2010/main" val="3465130216"/>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cartes d'extension</a:t>
            </a:r>
            <a:r>
              <a:rPr lang="en-US" altLang="en-US" sz="1600" dirty="0"/>
              <a:t/>
            </a:r>
            <a:br>
              <a:rPr lang="en-US" altLang="en-US" sz="1600" dirty="0"/>
            </a:br>
            <a:r>
              <a:rPr lang="fr-FR"/>
              <a:t>Démonstration vidéo : Installation des cartes d'extension</a:t>
            </a:r>
          </a:p>
        </p:txBody>
      </p:sp>
      <p:sp>
        <p:nvSpPr>
          <p:cNvPr id="4" name="Rectangle 3">
            <a:extLst>
              <a:ext uri="{FF2B5EF4-FFF2-40B4-BE49-F238E27FC236}">
                <a16:creationId xmlns:a16="http://schemas.microsoft.com/office/drawing/2014/main" id="{26620937-DB25-4EAE-A894-1BC4D16C68D8}"/>
              </a:ext>
            </a:extLst>
          </p:cNvPr>
          <p:cNvSpPr/>
          <p:nvPr/>
        </p:nvSpPr>
        <p:spPr>
          <a:xfrm>
            <a:off x="147336" y="798944"/>
            <a:ext cx="8725060" cy="2031325"/>
          </a:xfrm>
          <a:prstGeom prst="rect">
            <a:avLst/>
          </a:prstGeom>
        </p:spPr>
        <p:txBody>
          <a:bodyPr wrap="square">
            <a:spAutoFit/>
          </a:bodyPr>
          <a:lstStyle/>
          <a:p>
            <a:pPr rtl="0"/>
            <a:r>
              <a:rPr lang="fr-FR"/>
              <a:t>Cette vidéo explique comment installer les cartes d'extension :</a:t>
            </a:r>
          </a:p>
          <a:p>
            <a:pPr rtl="0"/>
            <a:r>
              <a:rPr lang="fr-FR"/>
              <a:t>Étape 1. Recherchez un slot PCIe x16 vide sur le boîtier et retirez le petit cache métallique.</a:t>
            </a:r>
          </a:p>
          <a:p>
            <a:pPr rtl="0"/>
            <a:r>
              <a:rPr lang="fr-FR"/>
              <a:t>Étape 2. Alignez la carte vidéo avec le slot d'extension adéquat sur la carte mère.</a:t>
            </a:r>
          </a:p>
          <a:p>
            <a:pPr rtl="0"/>
            <a:r>
              <a:rPr lang="fr-FR"/>
              <a:t>Étape 3. Appuyez légèrement sur la carte vidéo jusqu'à ce qu'elle soit correctement positionnée.</a:t>
            </a:r>
          </a:p>
          <a:p>
            <a:pPr rtl="0"/>
            <a:r>
              <a:rPr lang="fr-FR"/>
              <a:t>Étape 4. Fixez le support de montage de la carte vidéo sur le boîtier à l'aide de la vis prévue à cet effet.</a:t>
            </a:r>
          </a:p>
        </p:txBody>
      </p:sp>
    </p:spTree>
    <p:custDataLst>
      <p:tags r:id="rId1"/>
    </p:custDataLst>
    <p:extLst>
      <p:ext uri="{BB962C8B-B14F-4D97-AF65-F5344CB8AC3E}">
        <p14:creationId xmlns:p14="http://schemas.microsoft.com/office/powerpoint/2010/main" val="2075258409"/>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cartes d'extension</a:t>
            </a:r>
            <a:r>
              <a:rPr lang="en-US" altLang="en-US" sz="1600" dirty="0"/>
              <a:t/>
            </a:r>
            <a:br>
              <a:rPr lang="en-US" altLang="en-US" sz="1600" dirty="0"/>
            </a:br>
            <a:r>
              <a:rPr lang="fr-FR"/>
              <a:t>Choix des cartes d'extension</a:t>
            </a:r>
          </a:p>
        </p:txBody>
      </p:sp>
      <p:sp>
        <p:nvSpPr>
          <p:cNvPr id="3" name="TextBox 2">
            <a:extLst>
              <a:ext uri="{FF2B5EF4-FFF2-40B4-BE49-F238E27FC236}">
                <a16:creationId xmlns:a16="http://schemas.microsoft.com/office/drawing/2014/main" id="{C60C0191-A1B1-4D03-BF6E-E7368A05F7B6}"/>
              </a:ext>
            </a:extLst>
          </p:cNvPr>
          <p:cNvSpPr txBox="1"/>
          <p:nvPr/>
        </p:nvSpPr>
        <p:spPr>
          <a:xfrm>
            <a:off x="153824" y="798944"/>
            <a:ext cx="4089563" cy="3539430"/>
          </a:xfrm>
          <a:prstGeom prst="rect">
            <a:avLst/>
          </a:prstGeom>
          <a:noFill/>
        </p:spPr>
        <p:txBody>
          <a:bodyPr wrap="square" rtlCol="0">
            <a:spAutoFit/>
          </a:bodyPr>
          <a:lstStyle/>
          <a:p>
            <a:pPr rtl="0"/>
            <a:r>
              <a:rPr lang="fr-FR" sz="1400"/>
              <a:t>Les cartes d'extension sont conçues pour un usage particulier et ajoutent des fonctionnalités supplémentaires à un ordinateur. Il existe plusieurs cartes d'extension :</a:t>
            </a:r>
          </a:p>
          <a:p>
            <a:pPr marL="285750" indent="-285750" rtl="0">
              <a:buFont typeface="Arial" panose="020B0604020202020204" pitchFamily="34" charset="0"/>
              <a:buChar char="•"/>
            </a:pPr>
            <a:r>
              <a:rPr lang="fr-FR" sz="1400"/>
              <a:t>Graphiques</a:t>
            </a:r>
          </a:p>
          <a:p>
            <a:pPr marL="285750" indent="-285750" rtl="0">
              <a:buFont typeface="Arial" panose="020B0604020202020204" pitchFamily="34" charset="0"/>
              <a:buChar char="•"/>
            </a:pPr>
            <a:r>
              <a:rPr lang="fr-FR" sz="1400"/>
              <a:t>Son</a:t>
            </a:r>
          </a:p>
          <a:p>
            <a:pPr marL="285750" indent="-285750" rtl="0">
              <a:buFont typeface="Arial" panose="020B0604020202020204" pitchFamily="34" charset="0"/>
              <a:buChar char="•"/>
            </a:pPr>
            <a:r>
              <a:rPr lang="fr-FR" sz="1400"/>
              <a:t>Contrôleur de stockage</a:t>
            </a:r>
          </a:p>
          <a:p>
            <a:pPr marL="285750" indent="-285750" rtl="0">
              <a:buFont typeface="Arial" panose="020B0604020202020204" pitchFamily="34" charset="0"/>
              <a:buChar char="•"/>
            </a:pPr>
            <a:r>
              <a:rPr lang="fr-FR" sz="1400"/>
              <a:t>E/S</a:t>
            </a:r>
          </a:p>
          <a:p>
            <a:pPr marL="285750" indent="-285750" rtl="0">
              <a:buFont typeface="Arial" panose="020B0604020202020204" pitchFamily="34" charset="0"/>
              <a:buChar char="•"/>
            </a:pPr>
            <a:r>
              <a:rPr lang="fr-FR" sz="1400"/>
              <a:t>Carte réseau</a:t>
            </a:r>
          </a:p>
          <a:p>
            <a:pPr marL="285750" indent="-285750" rtl="0">
              <a:buFont typeface="Arial" panose="020B0604020202020204" pitchFamily="34" charset="0"/>
              <a:buChar char="•"/>
            </a:pPr>
            <a:r>
              <a:rPr lang="fr-FR" sz="1400"/>
              <a:t>Capture</a:t>
            </a:r>
          </a:p>
          <a:p>
            <a:pPr rtl="0"/>
            <a:r>
              <a:rPr lang="fr-FR" sz="1400"/>
              <a:t>Les cartes d'extension sont insérées dans deux types de slots d'extension sur une carte mère :</a:t>
            </a:r>
          </a:p>
          <a:p>
            <a:pPr marL="285750" indent="-285750" rtl="0">
              <a:buFont typeface="Arial" panose="020B0604020202020204" pitchFamily="34" charset="0"/>
              <a:buChar char="•"/>
            </a:pPr>
            <a:r>
              <a:rPr lang="fr-FR" sz="1400"/>
              <a:t>PCI (Peripheral Component Interconnect)</a:t>
            </a:r>
          </a:p>
          <a:p>
            <a:pPr marL="285750" indent="-285750" rtl="0">
              <a:buFont typeface="Arial" panose="020B0604020202020204" pitchFamily="34" charset="0"/>
              <a:buChar char="•"/>
            </a:pPr>
            <a:r>
              <a:rPr lang="fr-FR" sz="1400"/>
              <a:t>PCI Express (PCIe) : PCIe dispose de quatre types de slots, à savoir x1, x4, x8 et x16. </a:t>
            </a:r>
          </a:p>
          <a:p>
            <a:pPr rtl="0"/>
            <a:r>
              <a:rPr lang="fr-FR" sz="1400" smtClean="0"/>
              <a:t> </a:t>
            </a:r>
            <a:endParaRPr lang="fr-FR" sz="1400"/>
          </a:p>
        </p:txBody>
      </p:sp>
      <p:pic>
        <p:nvPicPr>
          <p:cNvPr id="4" name="Picture 3" descr="&quot;Select Adapter Cards&quot;&#10;Graphic consists of three separate figures. Figure 1 is titled &quot;PCI&quot; and displays a photograph of motherboard expansion slots. The PCI slot is highlighted. Figure 2 is titled &quot;PCIe x1&quot; and displays a photograph of motherboard expansion slots. The PCIe x1 slot is highlighted. Figure 3 is titled &quot;PCIe x16&quot; and displays a photograph of motherboard expansion slots.The PCI x16 slot is highlighted.">
            <a:extLst>
              <a:ext uri="{FF2B5EF4-FFF2-40B4-BE49-F238E27FC236}">
                <a16:creationId xmlns:a16="http://schemas.microsoft.com/office/drawing/2014/main" id="{869103F7-8D92-44E5-9176-2AAF86B44A21}"/>
              </a:ext>
            </a:extLst>
          </p:cNvPr>
          <p:cNvPicPr>
            <a:picLocks noChangeAspect="1"/>
          </p:cNvPicPr>
          <p:nvPr/>
        </p:nvPicPr>
        <p:blipFill>
          <a:blip r:embed="rId4"/>
          <a:stretch>
            <a:fillRect/>
          </a:stretch>
        </p:blipFill>
        <p:spPr>
          <a:xfrm>
            <a:off x="5944523" y="610043"/>
            <a:ext cx="2156343" cy="1343651"/>
          </a:xfrm>
          <a:prstGeom prst="rect">
            <a:avLst/>
          </a:prstGeom>
        </p:spPr>
      </p:pic>
      <p:sp>
        <p:nvSpPr>
          <p:cNvPr id="5" name="TextBox 4">
            <a:extLst>
              <a:ext uri="{FF2B5EF4-FFF2-40B4-BE49-F238E27FC236}">
                <a16:creationId xmlns:a16="http://schemas.microsoft.com/office/drawing/2014/main" id="{CE78EC3F-11D7-45D2-8707-3F8D408EA0F1}"/>
              </a:ext>
            </a:extLst>
          </p:cNvPr>
          <p:cNvSpPr txBox="1"/>
          <p:nvPr/>
        </p:nvSpPr>
        <p:spPr>
          <a:xfrm>
            <a:off x="5460095" y="1281869"/>
            <a:ext cx="484428" cy="307777"/>
          </a:xfrm>
          <a:prstGeom prst="rect">
            <a:avLst/>
          </a:prstGeom>
          <a:noFill/>
        </p:spPr>
        <p:txBody>
          <a:bodyPr wrap="none" rtlCol="0">
            <a:spAutoFit/>
          </a:bodyPr>
          <a:lstStyle/>
          <a:p>
            <a:pPr rtl="0"/>
            <a:r>
              <a:rPr lang="fr-FR" sz="1400"/>
              <a:t>PCI</a:t>
            </a:r>
          </a:p>
        </p:txBody>
      </p:sp>
      <p:pic>
        <p:nvPicPr>
          <p:cNvPr id="6" name="Picture 5">
            <a:extLst>
              <a:ext uri="{FF2B5EF4-FFF2-40B4-BE49-F238E27FC236}">
                <a16:creationId xmlns:a16="http://schemas.microsoft.com/office/drawing/2014/main" id="{5FDF5CED-D0BE-445D-B302-BEE739E811F2}"/>
              </a:ext>
            </a:extLst>
          </p:cNvPr>
          <p:cNvPicPr>
            <a:picLocks noChangeAspect="1"/>
          </p:cNvPicPr>
          <p:nvPr/>
        </p:nvPicPr>
        <p:blipFill>
          <a:blip r:embed="rId5"/>
          <a:stretch>
            <a:fillRect/>
          </a:stretch>
        </p:blipFill>
        <p:spPr>
          <a:xfrm>
            <a:off x="5943454" y="2055714"/>
            <a:ext cx="2157412" cy="1252537"/>
          </a:xfrm>
          <a:prstGeom prst="rect">
            <a:avLst/>
          </a:prstGeom>
        </p:spPr>
      </p:pic>
      <p:sp>
        <p:nvSpPr>
          <p:cNvPr id="8" name="TextBox 7">
            <a:extLst>
              <a:ext uri="{FF2B5EF4-FFF2-40B4-BE49-F238E27FC236}">
                <a16:creationId xmlns:a16="http://schemas.microsoft.com/office/drawing/2014/main" id="{2BCEEA09-4E43-44C4-8DB1-007D573EEEB7}"/>
              </a:ext>
            </a:extLst>
          </p:cNvPr>
          <p:cNvSpPr txBox="1"/>
          <p:nvPr/>
        </p:nvSpPr>
        <p:spPr>
          <a:xfrm>
            <a:off x="5121862" y="2592368"/>
            <a:ext cx="822661" cy="307777"/>
          </a:xfrm>
          <a:prstGeom prst="rect">
            <a:avLst/>
          </a:prstGeom>
          <a:noFill/>
        </p:spPr>
        <p:txBody>
          <a:bodyPr wrap="none" rtlCol="0">
            <a:spAutoFit/>
          </a:bodyPr>
          <a:lstStyle/>
          <a:p>
            <a:pPr rtl="0"/>
            <a:r>
              <a:rPr lang="fr-FR" sz="1400"/>
              <a:t>PCIe x1</a:t>
            </a:r>
          </a:p>
        </p:txBody>
      </p:sp>
      <p:pic>
        <p:nvPicPr>
          <p:cNvPr id="7" name="Picture 6">
            <a:extLst>
              <a:ext uri="{FF2B5EF4-FFF2-40B4-BE49-F238E27FC236}">
                <a16:creationId xmlns:a16="http://schemas.microsoft.com/office/drawing/2014/main" id="{011B26A9-C170-4E75-A5F2-F9D9F38B4313}"/>
              </a:ext>
            </a:extLst>
          </p:cNvPr>
          <p:cNvPicPr>
            <a:picLocks noChangeAspect="1"/>
          </p:cNvPicPr>
          <p:nvPr/>
        </p:nvPicPr>
        <p:blipFill>
          <a:blip r:embed="rId6"/>
          <a:stretch>
            <a:fillRect/>
          </a:stretch>
        </p:blipFill>
        <p:spPr>
          <a:xfrm>
            <a:off x="5943454" y="3410272"/>
            <a:ext cx="1757362" cy="1319212"/>
          </a:xfrm>
          <a:prstGeom prst="rect">
            <a:avLst/>
          </a:prstGeom>
        </p:spPr>
      </p:pic>
      <p:sp>
        <p:nvSpPr>
          <p:cNvPr id="10" name="TextBox 9">
            <a:extLst>
              <a:ext uri="{FF2B5EF4-FFF2-40B4-BE49-F238E27FC236}">
                <a16:creationId xmlns:a16="http://schemas.microsoft.com/office/drawing/2014/main" id="{317A53A5-C2B8-4A99-8234-95B0A19D749F}"/>
              </a:ext>
            </a:extLst>
          </p:cNvPr>
          <p:cNvSpPr txBox="1"/>
          <p:nvPr/>
        </p:nvSpPr>
        <p:spPr>
          <a:xfrm>
            <a:off x="5022476" y="3815154"/>
            <a:ext cx="922047" cy="307777"/>
          </a:xfrm>
          <a:prstGeom prst="rect">
            <a:avLst/>
          </a:prstGeom>
          <a:noFill/>
        </p:spPr>
        <p:txBody>
          <a:bodyPr wrap="none" rtlCol="0">
            <a:spAutoFit/>
          </a:bodyPr>
          <a:lstStyle/>
          <a:p>
            <a:pPr rtl="0"/>
            <a:r>
              <a:rPr lang="fr-FR" sz="1400"/>
              <a:t>PCIe x16</a:t>
            </a:r>
          </a:p>
        </p:txBody>
      </p:sp>
    </p:spTree>
    <p:custDataLst>
      <p:tags r:id="rId1"/>
    </p:custDataLst>
    <p:extLst>
      <p:ext uri="{BB962C8B-B14F-4D97-AF65-F5344CB8AC3E}">
        <p14:creationId xmlns:p14="http://schemas.microsoft.com/office/powerpoint/2010/main" val="229426288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fr-FR"/>
              <a:t>Vérifiez votre compréhension et Que savez-vous ? </a:t>
            </a:r>
          </a:p>
        </p:txBody>
      </p:sp>
      <p:sp>
        <p:nvSpPr>
          <p:cNvPr id="7171" name="Rectangle 34"/>
          <p:cNvSpPr>
            <a:spLocks noGrp="1" noChangeArrowheads="1"/>
          </p:cNvSpPr>
          <p:nvPr>
            <p:ph idx="1"/>
          </p:nvPr>
        </p:nvSpPr>
        <p:spPr>
          <a:xfrm>
            <a:off x="145357" y="1103744"/>
            <a:ext cx="8853286" cy="3418829"/>
          </a:xfrm>
        </p:spPr>
        <p:txBody>
          <a:bodyPr/>
          <a:lstStyle/>
          <a:p>
            <a:pPr rtl="0" eaLnBrk="1" hangingPunct="1">
              <a:spcBef>
                <a:spcPct val="30000"/>
              </a:spcBef>
            </a:pPr>
            <a:r>
              <a:rPr lang="fr-FR" sz="1300"/>
              <a:t>Les exercices de ce module ne sont plus intitulés Exercices interactifs, mais Vérifiez votre compréhension. Ils ont simplement changé de nom. Ils permettent aux étudiants de déterminer s'ils comprennent le contenu du cours et peuvent continuer, ou s'ils ont besoin de revoir certains concepts. </a:t>
            </a:r>
          </a:p>
          <a:p>
            <a:pPr rtl="0" eaLnBrk="1" hangingPunct="1">
              <a:spcBef>
                <a:spcPct val="30000"/>
              </a:spcBef>
            </a:pPr>
            <a:r>
              <a:rPr lang="fr-FR" sz="1300"/>
              <a:t>Les exercices du module Vérifiez votre compréhension ne sont </a:t>
            </a:r>
            <a:r>
              <a:rPr lang="fr-FR" sz="1300" b="1" i="1"/>
              <a:t>pas</a:t>
            </a:r>
            <a:r>
              <a:rPr lang="fr-FR" sz="1300"/>
              <a:t> comptés dans la note finale des candidats.</a:t>
            </a:r>
          </a:p>
          <a:p>
            <a:pPr rtl="0" eaLnBrk="1" hangingPunct="1">
              <a:spcBef>
                <a:spcPct val="30000"/>
              </a:spcBef>
            </a:pPr>
            <a:r>
              <a:rPr lang="fr-FR" sz="1300"/>
              <a:t>Les exercices regroupés dans le module Que savez-vous ? posent des questions aux étudiants. Ils ne visent pas à évaluer leurs connaissances. Ils visent simplement à les faire réfléchir sur différents sujets avant de développer ces thèmes dans le cours. Les étudiants reçoivent des informations complémentaires sous forme de commentaires chaque fois qu'ils sélectionnent </a:t>
            </a:r>
            <a:r>
              <a:rPr lang="fr-FR" sz="1300" b="1" i="1"/>
              <a:t>une</a:t>
            </a:r>
            <a:r>
              <a:rPr lang="fr-FR" sz="1300"/>
              <a:t> réponse. </a:t>
            </a:r>
          </a:p>
          <a:p>
            <a:pPr rtl="0" eaLnBrk="1" hangingPunct="1">
              <a:spcBef>
                <a:spcPct val="30000"/>
              </a:spcBef>
            </a:pPr>
            <a:r>
              <a:rPr lang="fr-FR" sz="1300"/>
              <a:t>Les exercices du module Que savez-vous ? </a:t>
            </a:r>
            <a:r>
              <a:rPr lang="fr-FR" sz="1300" b="1" i="1"/>
              <a:t>ne sont pas directement</a:t>
            </a:r>
            <a:r>
              <a:rPr lang="fr-FR" sz="1300"/>
              <a:t> comptés dans la note finale des candidats. Néanmoins, les commentaires peuvent contenir des informations susceptibles d'apparaître plus tard dans les questionnaires et les examens ; il est donc important que les étudiants terminent les exercices de ce module. </a:t>
            </a:r>
          </a:p>
          <a:p>
            <a:pPr rtl="0">
              <a:spcBef>
                <a:spcPct val="30000"/>
              </a:spcBef>
            </a:pPr>
            <a:r>
              <a:rPr lang="fr-FR" sz="1300"/>
              <a:t>Il n'existe aucune diapositive distincte pour ces exercices dans le fichier PPT. Ils sont répertoriés dans les notes de la diapositive qui apparaissent avant ces exercices.</a:t>
            </a:r>
          </a:p>
          <a:p>
            <a:pPr marL="0" indent="0" eaLnBrk="1" hangingPunct="1">
              <a:spcBef>
                <a:spcPct val="30000"/>
              </a:spcBef>
              <a:buNone/>
            </a:pPr>
            <a:endParaRPr lang="en-US" sz="1300"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cartes d'extension</a:t>
            </a:r>
            <a:r>
              <a:rPr lang="en-US" altLang="en-US" sz="1600" dirty="0"/>
              <a:t/>
            </a:r>
            <a:br>
              <a:rPr lang="en-US" altLang="en-US" sz="1600" dirty="0"/>
            </a:br>
            <a:r>
              <a:rPr lang="fr-FR"/>
              <a:t>Autres facteurs pour le choix des cartes d'extension</a:t>
            </a:r>
          </a:p>
        </p:txBody>
      </p:sp>
      <p:pic>
        <p:nvPicPr>
          <p:cNvPr id="2" name="Picture 1">
            <a:extLst>
              <a:ext uri="{FF2B5EF4-FFF2-40B4-BE49-F238E27FC236}">
                <a16:creationId xmlns:a16="http://schemas.microsoft.com/office/drawing/2014/main" id="{D4C209F4-184E-4071-9A20-77C36EE20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918" y="2647221"/>
            <a:ext cx="4124325" cy="1626580"/>
          </a:xfrm>
          <a:prstGeom prst="rect">
            <a:avLst/>
          </a:prstGeom>
        </p:spPr>
      </p:pic>
      <p:pic>
        <p:nvPicPr>
          <p:cNvPr id="3" name="Picture 2">
            <a:extLst>
              <a:ext uri="{FF2B5EF4-FFF2-40B4-BE49-F238E27FC236}">
                <a16:creationId xmlns:a16="http://schemas.microsoft.com/office/drawing/2014/main" id="{BF2E6D2F-36A2-4764-8364-01613157C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18" y="1162229"/>
            <a:ext cx="7553407" cy="988920"/>
          </a:xfrm>
          <a:prstGeom prst="rect">
            <a:avLst/>
          </a:prstGeom>
        </p:spPr>
      </p:pic>
    </p:spTree>
    <p:custDataLst>
      <p:tags r:id="rId1"/>
    </p:custDataLst>
    <p:extLst>
      <p:ext uri="{BB962C8B-B14F-4D97-AF65-F5344CB8AC3E}">
        <p14:creationId xmlns:p14="http://schemas.microsoft.com/office/powerpoint/2010/main" val="2137129562"/>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cartes d'extension</a:t>
            </a:r>
            <a:r>
              <a:rPr lang="en-US" altLang="en-US" sz="1600" dirty="0"/>
              <a:t/>
            </a:r>
            <a:br>
              <a:rPr lang="en-US" altLang="en-US" sz="1600" dirty="0"/>
            </a:br>
            <a:r>
              <a:rPr lang="fr-FR"/>
              <a:t>Installation des cartes d'extension</a:t>
            </a:r>
          </a:p>
        </p:txBody>
      </p:sp>
      <p:sp>
        <p:nvSpPr>
          <p:cNvPr id="4" name="TextBox 3">
            <a:extLst>
              <a:ext uri="{FF2B5EF4-FFF2-40B4-BE49-F238E27FC236}">
                <a16:creationId xmlns:a16="http://schemas.microsoft.com/office/drawing/2014/main" id="{3B1A6518-04CA-4D5C-800A-2FB15DAFC0E9}"/>
              </a:ext>
            </a:extLst>
          </p:cNvPr>
          <p:cNvSpPr txBox="1"/>
          <p:nvPr/>
        </p:nvSpPr>
        <p:spPr>
          <a:xfrm>
            <a:off x="68368" y="817424"/>
            <a:ext cx="4195984" cy="3108543"/>
          </a:xfrm>
          <a:prstGeom prst="rect">
            <a:avLst/>
          </a:prstGeom>
          <a:noFill/>
        </p:spPr>
        <p:txBody>
          <a:bodyPr wrap="square" rtlCol="0">
            <a:spAutoFit/>
          </a:bodyPr>
          <a:lstStyle/>
          <a:p>
            <a:pPr rtl="0"/>
            <a:r>
              <a:rPr lang="fr-FR" sz="1400"/>
              <a:t>Les cartes d'extension sont installées dans un slot approprié sur la carte mère. </a:t>
            </a:r>
          </a:p>
          <a:p>
            <a:endParaRPr lang="en-US" sz="1400" b="1" dirty="0"/>
          </a:p>
          <a:p>
            <a:pPr marL="285750" indent="-285750" rtl="0">
              <a:buFont typeface="Arial" panose="020B0604020202020204" pitchFamily="34" charset="0"/>
              <a:buChar char="•"/>
            </a:pPr>
            <a:r>
              <a:rPr lang="fr-FR" sz="1400" b="1"/>
              <a:t>Conseil d'installation</a:t>
            </a:r>
            <a:r>
              <a:rPr lang="fr-FR" sz="1400"/>
              <a:t> : identifiez la longueur de la carte vidéo. Les cartes longues ne sont pas compatibles avec certaines cartes mères. Des supports de montage de différentes tailles sont fournis avec certaines cartes d'extension pour assurer leur prise en charge dans ces boîtiers.</a:t>
            </a:r>
          </a:p>
          <a:p>
            <a:pPr marL="285750" indent="-285750" rtl="0">
              <a:buFont typeface="Arial" panose="020B0604020202020204" pitchFamily="34" charset="0"/>
              <a:buChar char="•"/>
            </a:pPr>
            <a:r>
              <a:rPr lang="fr-FR" sz="1400" b="1"/>
              <a:t>Conseil d'installation</a:t>
            </a:r>
            <a:r>
              <a:rPr lang="fr-FR" sz="1400"/>
              <a:t> : certains boîtiers comportent de petits slots au bas de l'orifice où le cache a été retiré. Faites glisser la partie inférieure du support de montage dans ce slot avant d'insérer la carte.</a:t>
            </a:r>
          </a:p>
          <a:p>
            <a:endParaRPr lang="en-US" sz="1400" dirty="0"/>
          </a:p>
        </p:txBody>
      </p:sp>
      <p:pic>
        <p:nvPicPr>
          <p:cNvPr id="5" name="Picture 4" descr="&quot;Install the Adapter Cards&quot;&#10;Graphic titled &quot;Remove Metal Cover&quot;. Graphic consists of photograph of the inside of a computer case showing the expansion slot covers. A hand is removing a slot cover from the case.">
            <a:extLst>
              <a:ext uri="{FF2B5EF4-FFF2-40B4-BE49-F238E27FC236}">
                <a16:creationId xmlns:a16="http://schemas.microsoft.com/office/drawing/2014/main" id="{A4371222-AA4F-4346-9B6A-44EAE5966B9D}"/>
              </a:ext>
            </a:extLst>
          </p:cNvPr>
          <p:cNvPicPr>
            <a:picLocks noChangeAspect="1"/>
          </p:cNvPicPr>
          <p:nvPr/>
        </p:nvPicPr>
        <p:blipFill>
          <a:blip r:embed="rId4"/>
          <a:stretch>
            <a:fillRect/>
          </a:stretch>
        </p:blipFill>
        <p:spPr>
          <a:xfrm>
            <a:off x="4264352" y="817424"/>
            <a:ext cx="4545026" cy="2777516"/>
          </a:xfrm>
          <a:prstGeom prst="rect">
            <a:avLst/>
          </a:prstGeom>
        </p:spPr>
      </p:pic>
    </p:spTree>
    <p:custDataLst>
      <p:tags r:id="rId1"/>
    </p:custDataLst>
    <p:extLst>
      <p:ext uri="{BB962C8B-B14F-4D97-AF65-F5344CB8AC3E}">
        <p14:creationId xmlns:p14="http://schemas.microsoft.com/office/powerpoint/2010/main" val="693569686"/>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cartes d'extension</a:t>
            </a:r>
            <a:r>
              <a:rPr lang="en-US" altLang="en-US" sz="1600" dirty="0"/>
              <a:t/>
            </a:r>
            <a:br>
              <a:rPr lang="en-US" altLang="en-US" sz="1600" dirty="0"/>
            </a:br>
            <a:r>
              <a:rPr lang="fr-FR"/>
              <a:t>Travaux pratiques : Installation des cartes d'extension</a:t>
            </a:r>
          </a:p>
        </p:txBody>
      </p:sp>
      <p:sp>
        <p:nvSpPr>
          <p:cNvPr id="6" name="TextBox 5">
            <a:extLst>
              <a:ext uri="{FF2B5EF4-FFF2-40B4-BE49-F238E27FC236}">
                <a16:creationId xmlns:a16="http://schemas.microsoft.com/office/drawing/2014/main" id="{3A8AB0EB-7261-4C8E-9CD2-985890A472CF}"/>
              </a:ext>
            </a:extLst>
          </p:cNvPr>
          <p:cNvSpPr txBox="1"/>
          <p:nvPr/>
        </p:nvSpPr>
        <p:spPr>
          <a:xfrm>
            <a:off x="285323" y="1186395"/>
            <a:ext cx="8601502" cy="646331"/>
          </a:xfrm>
          <a:prstGeom prst="rect">
            <a:avLst/>
          </a:prstGeom>
          <a:noFill/>
        </p:spPr>
        <p:txBody>
          <a:bodyPr wrap="square" rtlCol="0">
            <a:spAutoFit/>
          </a:bodyPr>
          <a:lstStyle/>
          <a:p>
            <a:pPr rtl="0"/>
            <a:r>
              <a:rPr lang="fr-FR"/>
              <a:t>Au cours de ces travaux pratiques, vous allez installer une carte réseau, une carte réseau sans fil et une carte vidéo.</a:t>
            </a:r>
          </a:p>
        </p:txBody>
      </p:sp>
    </p:spTree>
    <p:custDataLst>
      <p:tags r:id="rId1"/>
    </p:custDataLst>
    <p:extLst>
      <p:ext uri="{BB962C8B-B14F-4D97-AF65-F5344CB8AC3E}">
        <p14:creationId xmlns:p14="http://schemas.microsoft.com/office/powerpoint/2010/main" val="2449238291"/>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Choix d'un dispositif de stockage supplémentaire</a:t>
            </a:r>
            <a:r>
              <a:rPr lang="en-US" altLang="en-US" sz="1600" dirty="0"/>
              <a:t/>
            </a:r>
            <a:br>
              <a:rPr lang="en-US" altLang="en-US" sz="1600" dirty="0"/>
            </a:br>
            <a:r>
              <a:rPr lang="fr-FR"/>
              <a:t>Choix d'un lecteur de cartes mémoire</a:t>
            </a:r>
          </a:p>
        </p:txBody>
      </p:sp>
      <p:sp>
        <p:nvSpPr>
          <p:cNvPr id="2" name="Rectangle 1">
            <a:extLst>
              <a:ext uri="{FF2B5EF4-FFF2-40B4-BE49-F238E27FC236}">
                <a16:creationId xmlns:a16="http://schemas.microsoft.com/office/drawing/2014/main" id="{4FF69945-3AF0-4650-8694-C0F6D7792082}"/>
              </a:ext>
            </a:extLst>
          </p:cNvPr>
          <p:cNvSpPr/>
          <p:nvPr/>
        </p:nvSpPr>
        <p:spPr>
          <a:xfrm>
            <a:off x="209371" y="910039"/>
            <a:ext cx="2944027" cy="2462213"/>
          </a:xfrm>
          <a:prstGeom prst="rect">
            <a:avLst/>
          </a:prstGeom>
        </p:spPr>
        <p:txBody>
          <a:bodyPr wrap="square">
            <a:spAutoFit/>
          </a:bodyPr>
          <a:lstStyle/>
          <a:p>
            <a:pPr rtl="0"/>
            <a:r>
              <a:rPr lang="fr-FR" sz="1400"/>
              <a:t>Plusieurs formats de carte mémoire ont été développés au fil des ans, notamment :</a:t>
            </a:r>
          </a:p>
          <a:p>
            <a:pPr rtl="0">
              <a:buFont typeface="Arial" panose="020B0604020202020204" pitchFamily="34" charset="0"/>
              <a:buChar char="•"/>
            </a:pPr>
            <a:r>
              <a:rPr lang="fr-FR" sz="1400" b="1"/>
              <a:t>SD (Secure digital)</a:t>
            </a:r>
          </a:p>
          <a:p>
            <a:pPr rtl="0">
              <a:buFont typeface="Arial" panose="020B0604020202020204" pitchFamily="34" charset="0"/>
              <a:buChar char="•"/>
            </a:pPr>
            <a:r>
              <a:rPr lang="fr-FR" sz="1400" b="1"/>
              <a:t>MicroSD</a:t>
            </a:r>
            <a:r>
              <a:rPr lang="fr-FR" sz="1400"/>
              <a:t> </a:t>
            </a:r>
          </a:p>
          <a:p>
            <a:pPr rtl="0">
              <a:buFont typeface="Arial" panose="020B0604020202020204" pitchFamily="34" charset="0"/>
              <a:buChar char="•"/>
            </a:pPr>
            <a:r>
              <a:rPr lang="fr-FR" sz="1400" b="1"/>
              <a:t>MiniSD</a:t>
            </a:r>
            <a:r>
              <a:rPr lang="fr-FR" sz="1400"/>
              <a:t> </a:t>
            </a:r>
          </a:p>
          <a:p>
            <a:pPr rtl="0">
              <a:buFont typeface="Arial" panose="020B0604020202020204" pitchFamily="34" charset="0"/>
              <a:buChar char="•"/>
            </a:pPr>
            <a:r>
              <a:rPr lang="fr-FR" sz="1400" b="1"/>
              <a:t>CompactFlash</a:t>
            </a:r>
          </a:p>
          <a:p>
            <a:pPr rtl="0">
              <a:buFont typeface="Arial" panose="020B0604020202020204" pitchFamily="34" charset="0"/>
              <a:buChar char="•"/>
            </a:pPr>
            <a:r>
              <a:rPr lang="fr-FR" sz="1400" b="1"/>
              <a:t>Memory</a:t>
            </a:r>
            <a:r>
              <a:rPr lang="fr-FR" sz="1400"/>
              <a:t> </a:t>
            </a:r>
            <a:r>
              <a:rPr lang="fr-FR" sz="1400" b="1"/>
              <a:t>Stick</a:t>
            </a:r>
            <a:r>
              <a:rPr lang="fr-FR" sz="1400"/>
              <a:t> </a:t>
            </a:r>
          </a:p>
          <a:p>
            <a:endParaRPr lang="en-US" sz="1400" dirty="0"/>
          </a:p>
          <a:p>
            <a:pPr rtl="0"/>
            <a:r>
              <a:rPr lang="fr-FR" sz="1400"/>
              <a:t>Choisissez le lecteur de cartes mémoire en fonction de vos exigences actuelles et futures. </a:t>
            </a:r>
          </a:p>
        </p:txBody>
      </p:sp>
      <p:pic>
        <p:nvPicPr>
          <p:cNvPr id="3" name="Picture 2">
            <a:extLst>
              <a:ext uri="{FF2B5EF4-FFF2-40B4-BE49-F238E27FC236}">
                <a16:creationId xmlns:a16="http://schemas.microsoft.com/office/drawing/2014/main" id="{955E8A5D-98C4-4B43-8E54-BF8B88F4D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3197" y="798965"/>
            <a:ext cx="2976098" cy="3314568"/>
          </a:xfrm>
          <a:prstGeom prst="rect">
            <a:avLst/>
          </a:prstGeom>
        </p:spPr>
      </p:pic>
    </p:spTree>
    <p:custDataLst>
      <p:tags r:id="rId1"/>
    </p:custDataLst>
    <p:extLst>
      <p:ext uri="{BB962C8B-B14F-4D97-AF65-F5344CB8AC3E}">
        <p14:creationId xmlns:p14="http://schemas.microsoft.com/office/powerpoint/2010/main" val="289754014"/>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Choix d'un dispositif de stockage supplémentaire</a:t>
            </a:r>
            <a:r>
              <a:rPr lang="en-US" altLang="en-US" sz="1600" dirty="0"/>
              <a:t/>
            </a:r>
            <a:br>
              <a:rPr lang="en-US" altLang="en-US" sz="1600" dirty="0"/>
            </a:br>
            <a:r>
              <a:rPr lang="fr-FR"/>
              <a:t>Choix d'un stockage externe</a:t>
            </a:r>
          </a:p>
        </p:txBody>
      </p:sp>
      <p:sp>
        <p:nvSpPr>
          <p:cNvPr id="5" name="TextBox 4">
            <a:extLst>
              <a:ext uri="{FF2B5EF4-FFF2-40B4-BE49-F238E27FC236}">
                <a16:creationId xmlns:a16="http://schemas.microsoft.com/office/drawing/2014/main" id="{5D87140A-B6B4-44A5-A5C8-F9A0A5F4BB5F}"/>
              </a:ext>
            </a:extLst>
          </p:cNvPr>
          <p:cNvSpPr txBox="1"/>
          <p:nvPr/>
        </p:nvSpPr>
        <p:spPr>
          <a:xfrm>
            <a:off x="367470" y="858852"/>
            <a:ext cx="3170490" cy="3831818"/>
          </a:xfrm>
          <a:prstGeom prst="rect">
            <a:avLst/>
          </a:prstGeom>
          <a:noFill/>
        </p:spPr>
        <p:txBody>
          <a:bodyPr wrap="square" rtlCol="0">
            <a:spAutoFit/>
          </a:bodyPr>
          <a:lstStyle/>
          <a:p>
            <a:pPr rtl="0"/>
            <a:r>
              <a:rPr lang="fr-FR" sz="1350"/>
              <a:t>Les lecteurs flash USB externes, parfois appelés « lecteurs Thumb », sont généralement utilisés comme stockage externe amovible. Un dispositif de stockage externe peut se connecter à un port externe de type USB, eSATA ou Thunderbolt.</a:t>
            </a:r>
          </a:p>
          <a:p>
            <a:endParaRPr lang="en-US" sz="1350" dirty="0"/>
          </a:p>
          <a:p>
            <a:pPr rtl="0"/>
            <a:r>
              <a:rPr lang="fr-FR" sz="1350"/>
              <a:t>Choisissez le type de stockage externe adapté aux exigences de votre client. Par exemple, si votre client a besoin de transférer une petite quantité de données (comme une simple présentation), le lecteur Flash externe est une bonne solution. S'il a besoin de sauvegarder ou de transférer un volume de données important, choisissez un disque dur externe.</a:t>
            </a:r>
          </a:p>
        </p:txBody>
      </p:sp>
      <p:pic>
        <p:nvPicPr>
          <p:cNvPr id="4" name="Picture 3">
            <a:extLst>
              <a:ext uri="{FF2B5EF4-FFF2-40B4-BE49-F238E27FC236}">
                <a16:creationId xmlns:a16="http://schemas.microsoft.com/office/drawing/2014/main" id="{6F68574C-3937-439E-BF80-A1E8681BA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604" y="1227484"/>
            <a:ext cx="4825926" cy="2009023"/>
          </a:xfrm>
          <a:prstGeom prst="rect">
            <a:avLst/>
          </a:prstGeom>
        </p:spPr>
      </p:pic>
    </p:spTree>
    <p:custDataLst>
      <p:tags r:id="rId1"/>
    </p:custDataLst>
    <p:extLst>
      <p:ext uri="{BB962C8B-B14F-4D97-AF65-F5344CB8AC3E}">
        <p14:creationId xmlns:p14="http://schemas.microsoft.com/office/powerpoint/2010/main" val="2831300245"/>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câbles</a:t>
            </a:r>
            <a:r>
              <a:rPr lang="en-US" altLang="en-US" sz="1600" dirty="0"/>
              <a:t/>
            </a:r>
            <a:br>
              <a:rPr lang="en-US" altLang="en-US" sz="1600" dirty="0"/>
            </a:br>
            <a:r>
              <a:rPr lang="fr-FR" sz="2300"/>
              <a:t>Démonstration vidéo : Connexion des câbles d'alimentation internes</a:t>
            </a:r>
          </a:p>
        </p:txBody>
      </p:sp>
      <p:sp>
        <p:nvSpPr>
          <p:cNvPr id="4" name="Rectangle 3">
            <a:extLst>
              <a:ext uri="{FF2B5EF4-FFF2-40B4-BE49-F238E27FC236}">
                <a16:creationId xmlns:a16="http://schemas.microsoft.com/office/drawing/2014/main" id="{D4F98747-B83C-484C-8B50-EBA711851CB1}"/>
              </a:ext>
            </a:extLst>
          </p:cNvPr>
          <p:cNvSpPr/>
          <p:nvPr/>
        </p:nvSpPr>
        <p:spPr>
          <a:xfrm>
            <a:off x="147336" y="798944"/>
            <a:ext cx="8725060" cy="2031325"/>
          </a:xfrm>
          <a:prstGeom prst="rect">
            <a:avLst/>
          </a:prstGeom>
        </p:spPr>
        <p:txBody>
          <a:bodyPr wrap="square">
            <a:spAutoFit/>
          </a:bodyPr>
          <a:lstStyle/>
          <a:p>
            <a:pPr rtl="0"/>
            <a:r>
              <a:rPr lang="fr-FR"/>
              <a:t>Cette vidéo vous explique comment raccorder les câbles d'alimentation internes :</a:t>
            </a:r>
          </a:p>
          <a:p>
            <a:pPr rtl="0"/>
            <a:r>
              <a:rPr lang="fr-FR"/>
              <a:t>Étape 1. Alignez le connecteur d'alimentation ATX (Advanced Technology Extended) à 24 broches avec l'interface de connexion sur la carte mère.</a:t>
            </a:r>
          </a:p>
          <a:p>
            <a:pPr rtl="0"/>
            <a:r>
              <a:rPr lang="fr-FR"/>
              <a:t>Étape 2. Appuyez légèrement sur le connecteur jusqu'à ce qu'un clic indique qu'il est en place.</a:t>
            </a:r>
          </a:p>
          <a:p>
            <a:pPr rtl="0"/>
            <a:r>
              <a:rPr lang="fr-FR"/>
              <a:t>Étape 3. Alignez le connecteur d'alimentation auxiliaire à 4 broches sur l'interface de connexion de la carte mère.</a:t>
            </a:r>
          </a:p>
          <a:p>
            <a:pPr rtl="0"/>
            <a:r>
              <a:rPr lang="fr-FR"/>
              <a:t>Étape 4. Appuyez légèrement sur le connecteur jusqu'à ce qu'un clic indique qu'il est en place.</a:t>
            </a:r>
          </a:p>
          <a:p>
            <a:pPr rtl="0"/>
            <a:r>
              <a:rPr lang="fr-FR"/>
              <a:t>Étape 5. Alignez le connecteur d'alimentation du ventilateur du processeur avec l'interface de connexion sur la carte mère.</a:t>
            </a:r>
          </a:p>
          <a:p>
            <a:pPr rtl="0"/>
            <a:r>
              <a:rPr lang="fr-FR"/>
              <a:t>Étape 6. Appuyez légèrement sur le connecteur jusqu'à ce qu'un clic indique qu'il est en place.</a:t>
            </a:r>
          </a:p>
        </p:txBody>
      </p:sp>
    </p:spTree>
    <p:custDataLst>
      <p:tags r:id="rId1"/>
    </p:custDataLst>
    <p:extLst>
      <p:ext uri="{BB962C8B-B14F-4D97-AF65-F5344CB8AC3E}">
        <p14:creationId xmlns:p14="http://schemas.microsoft.com/office/powerpoint/2010/main" val="1761060976"/>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câbles</a:t>
            </a:r>
            <a:r>
              <a:rPr lang="en-US" altLang="en-US" sz="1600" dirty="0"/>
              <a:t/>
            </a:r>
            <a:br>
              <a:rPr lang="en-US" altLang="en-US" sz="1600" dirty="0"/>
            </a:br>
            <a:r>
              <a:rPr lang="fr-FR"/>
              <a:t>Démonstration vidéo : Connexion des câbles de données internes</a:t>
            </a:r>
          </a:p>
        </p:txBody>
      </p:sp>
      <p:sp>
        <p:nvSpPr>
          <p:cNvPr id="4" name="Rectangle 3">
            <a:extLst>
              <a:ext uri="{FF2B5EF4-FFF2-40B4-BE49-F238E27FC236}">
                <a16:creationId xmlns:a16="http://schemas.microsoft.com/office/drawing/2014/main" id="{959D147E-8D32-486A-9A95-C6CC31B5E3C9}"/>
              </a:ext>
            </a:extLst>
          </p:cNvPr>
          <p:cNvSpPr/>
          <p:nvPr/>
        </p:nvSpPr>
        <p:spPr>
          <a:xfrm>
            <a:off x="147336" y="798944"/>
            <a:ext cx="8725060" cy="1200329"/>
          </a:xfrm>
          <a:prstGeom prst="rect">
            <a:avLst/>
          </a:prstGeom>
        </p:spPr>
        <p:txBody>
          <a:bodyPr wrap="square">
            <a:spAutoFit/>
          </a:bodyPr>
          <a:lstStyle/>
          <a:p>
            <a:pPr rtl="0"/>
            <a:r>
              <a:rPr lang="fr-FR"/>
              <a:t>Cette vidéo vous explique comment raccorder les câbles de données internes :</a:t>
            </a:r>
          </a:p>
          <a:p>
            <a:pPr rtl="0"/>
            <a:r>
              <a:rPr lang="fr-FR"/>
              <a:t>Étape 1. Branchez une extrémité du câble SATA sur l'interface de connexion de la carte mère.</a:t>
            </a:r>
          </a:p>
          <a:p>
            <a:pPr rtl="0"/>
            <a:r>
              <a:rPr lang="fr-FR"/>
              <a:t>Étape 2. Branchez l'autre extrémité du câble SATA sur le plus petit port SATA situé sur le disque dur ou le lecteur.</a:t>
            </a:r>
          </a:p>
        </p:txBody>
      </p:sp>
    </p:spTree>
    <p:custDataLst>
      <p:tags r:id="rId1"/>
    </p:custDataLst>
    <p:extLst>
      <p:ext uri="{BB962C8B-B14F-4D97-AF65-F5344CB8AC3E}">
        <p14:creationId xmlns:p14="http://schemas.microsoft.com/office/powerpoint/2010/main" val="2075069170"/>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câbles</a:t>
            </a:r>
            <a:r>
              <a:rPr lang="en-US" altLang="en-US" sz="1600" dirty="0"/>
              <a:t/>
            </a:r>
            <a:br>
              <a:rPr lang="en-US" altLang="en-US" sz="1600" dirty="0"/>
            </a:br>
            <a:r>
              <a:rPr lang="fr-FR"/>
              <a:t>Travaux pratiques : Installation des câbles internes</a:t>
            </a:r>
          </a:p>
        </p:txBody>
      </p:sp>
      <p:sp>
        <p:nvSpPr>
          <p:cNvPr id="4" name="TextBox 3">
            <a:extLst>
              <a:ext uri="{FF2B5EF4-FFF2-40B4-BE49-F238E27FC236}">
                <a16:creationId xmlns:a16="http://schemas.microsoft.com/office/drawing/2014/main" id="{7DEB1EB3-EAD0-4CD0-A732-D0134BC0AD9D}"/>
              </a:ext>
            </a:extLst>
          </p:cNvPr>
          <p:cNvSpPr txBox="1"/>
          <p:nvPr/>
        </p:nvSpPr>
        <p:spPr>
          <a:xfrm>
            <a:off x="1494691" y="2189285"/>
            <a:ext cx="6149122" cy="923330"/>
          </a:xfrm>
          <a:prstGeom prst="rect">
            <a:avLst/>
          </a:prstGeom>
          <a:noFill/>
        </p:spPr>
        <p:txBody>
          <a:bodyPr wrap="square" rtlCol="0">
            <a:spAutoFit/>
          </a:bodyPr>
          <a:lstStyle/>
          <a:p>
            <a:pPr rtl="0"/>
            <a:r>
              <a:rPr lang="fr-FR"/>
              <a:t>Au cours de ces travaux pratiques, vous allez installer les câbles </a:t>
            </a:r>
            <a:r>
              <a:rPr lang="fr-FR" smtClean="0"/>
              <a:t>d'alimentation et </a:t>
            </a:r>
            <a:r>
              <a:rPr lang="fr-FR"/>
              <a:t>les câbles de données internes de l'ordinateur.</a:t>
            </a:r>
          </a:p>
        </p:txBody>
      </p:sp>
    </p:spTree>
    <p:custDataLst>
      <p:tags r:id="rId1"/>
    </p:custDataLst>
    <p:extLst>
      <p:ext uri="{BB962C8B-B14F-4D97-AF65-F5344CB8AC3E}">
        <p14:creationId xmlns:p14="http://schemas.microsoft.com/office/powerpoint/2010/main" val="3332355574"/>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câbles</a:t>
            </a:r>
            <a:r>
              <a:rPr lang="en-US" altLang="en-US" sz="1600" dirty="0"/>
              <a:t/>
            </a:r>
            <a:br>
              <a:rPr lang="en-US" altLang="en-US" sz="1600" dirty="0"/>
            </a:br>
            <a:r>
              <a:rPr lang="fr-FR"/>
              <a:t>Démonstration vidéo : Installation des câbles de la façade</a:t>
            </a:r>
          </a:p>
        </p:txBody>
      </p:sp>
      <p:sp>
        <p:nvSpPr>
          <p:cNvPr id="4" name="Rectangle 3">
            <a:extLst>
              <a:ext uri="{FF2B5EF4-FFF2-40B4-BE49-F238E27FC236}">
                <a16:creationId xmlns:a16="http://schemas.microsoft.com/office/drawing/2014/main" id="{898EFF81-0B5F-417A-8439-59108BC649A5}"/>
              </a:ext>
            </a:extLst>
          </p:cNvPr>
          <p:cNvSpPr/>
          <p:nvPr/>
        </p:nvSpPr>
        <p:spPr>
          <a:xfrm>
            <a:off x="147336" y="798944"/>
            <a:ext cx="8725060" cy="3970318"/>
          </a:xfrm>
          <a:prstGeom prst="rect">
            <a:avLst/>
          </a:prstGeom>
        </p:spPr>
        <p:txBody>
          <a:bodyPr wrap="square">
            <a:spAutoFit/>
          </a:bodyPr>
          <a:lstStyle/>
          <a:p>
            <a:pPr rtl="0"/>
            <a:r>
              <a:rPr lang="fr-FR"/>
              <a:t>Cette vidéo vous explique comment raccorder les câbles de la façade :</a:t>
            </a:r>
          </a:p>
          <a:p>
            <a:pPr rtl="0"/>
            <a:r>
              <a:rPr lang="fr-FR"/>
              <a:t>Étape 1. Branchez le câble d'alimentation dans le connecteur du panneau système, à l'emplacement marqué PWR_SW.</a:t>
            </a:r>
          </a:p>
          <a:p>
            <a:pPr rtl="0"/>
            <a:r>
              <a:rPr lang="fr-FR"/>
              <a:t>Étape 2. Branchez le câble de réinitialisation dans le connecteur du panneau système, à l'emplacement marqué RESET.</a:t>
            </a:r>
          </a:p>
          <a:p>
            <a:pPr rtl="0"/>
            <a:r>
              <a:rPr lang="fr-FR"/>
              <a:t>Étape 3. Branchez le câble du voyant d'alimentation dans le connecteur du panneau système, à l'emplacement marqué PWR_LED.</a:t>
            </a:r>
          </a:p>
          <a:p>
            <a:pPr rtl="0"/>
            <a:r>
              <a:rPr lang="fr-FR"/>
              <a:t>Étape 4. Branchez le câble du voyant d'activité du disque dur dans le connecteur du panneau système, à l'emplacement marqué HDD_LED.</a:t>
            </a:r>
          </a:p>
          <a:p>
            <a:pPr rtl="0"/>
            <a:r>
              <a:rPr lang="fr-FR"/>
              <a:t>Étape 5. Branchez le câble de haut-parleur dans le connecteur du panneau système, à l'emplacement marqué SPEAKER.</a:t>
            </a:r>
          </a:p>
          <a:p>
            <a:pPr rtl="0"/>
            <a:r>
              <a:rPr lang="fr-FR"/>
              <a:t>Étape 6. Branchez le câble USB dans le connecteur USB.</a:t>
            </a:r>
          </a:p>
          <a:p>
            <a:pPr rtl="0"/>
            <a:r>
              <a:rPr lang="fr-FR"/>
              <a:t>Étape 7. Branchez le câble audio dans le connecteur audio.</a:t>
            </a:r>
          </a:p>
          <a:p>
            <a:endParaRPr lang="en-US" dirty="0"/>
          </a:p>
        </p:txBody>
      </p:sp>
    </p:spTree>
    <p:custDataLst>
      <p:tags r:id="rId1"/>
    </p:custDataLst>
    <p:extLst>
      <p:ext uri="{BB962C8B-B14F-4D97-AF65-F5344CB8AC3E}">
        <p14:creationId xmlns:p14="http://schemas.microsoft.com/office/powerpoint/2010/main" val="1522265084"/>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câbles</a:t>
            </a:r>
            <a:r>
              <a:rPr lang="en-US" altLang="en-US" sz="1600" dirty="0"/>
              <a:t/>
            </a:r>
            <a:br>
              <a:rPr lang="en-US" altLang="en-US" sz="1600" dirty="0"/>
            </a:br>
            <a:r>
              <a:rPr lang="fr-FR"/>
              <a:t>Installation des câbles de la façade</a:t>
            </a:r>
          </a:p>
        </p:txBody>
      </p:sp>
      <p:sp>
        <p:nvSpPr>
          <p:cNvPr id="2" name="TextBox 1">
            <a:extLst>
              <a:ext uri="{FF2B5EF4-FFF2-40B4-BE49-F238E27FC236}">
                <a16:creationId xmlns:a16="http://schemas.microsoft.com/office/drawing/2014/main" id="{8A16CFE5-2DBF-4EF4-B963-87B01DB2435C}"/>
              </a:ext>
            </a:extLst>
          </p:cNvPr>
          <p:cNvSpPr txBox="1"/>
          <p:nvPr/>
        </p:nvSpPr>
        <p:spPr>
          <a:xfrm>
            <a:off x="90727" y="798944"/>
            <a:ext cx="2122634" cy="3539430"/>
          </a:xfrm>
          <a:prstGeom prst="rect">
            <a:avLst/>
          </a:prstGeom>
          <a:noFill/>
        </p:spPr>
        <p:txBody>
          <a:bodyPr wrap="square" rtlCol="0">
            <a:spAutoFit/>
          </a:bodyPr>
          <a:lstStyle/>
          <a:p>
            <a:pPr rtl="0"/>
            <a:r>
              <a:rPr lang="fr-FR" sz="1350"/>
              <a:t>Un boîtier d'ordinateur est généralement équipé d'un bouton d'alimentation et de voyants d'activité visibles à l'avant du boîtier. Le boîtier inclut des câbles de la façade qui doivent être connectés à la carte mère. Les indications figurant sur la carte mère à côté du connecteur de panneau système indiquent l'emplacement auquel chaque câble devra être connecté.</a:t>
            </a:r>
          </a:p>
        </p:txBody>
      </p:sp>
      <p:pic>
        <p:nvPicPr>
          <p:cNvPr id="4" name="Picture 3" descr="&quot;Front Panel and System Panel Connectors&quot;&#10;There are two images. Image 1 is titled &quot;Front Panel Connectors&quot; and shows a photograph of connector wires for HDD LEDs, Reset SW, +P LED, -P LED, and POWER SW. Image 1 is titled &quot;System Panel Connector&quot; and contains a photograph of a portion of the motherboard where the front panel wires should be connected. ">
            <a:extLst>
              <a:ext uri="{FF2B5EF4-FFF2-40B4-BE49-F238E27FC236}">
                <a16:creationId xmlns:a16="http://schemas.microsoft.com/office/drawing/2014/main" id="{45C4793C-B6C8-4E62-86F7-0BCB22597BF1}"/>
              </a:ext>
            </a:extLst>
          </p:cNvPr>
          <p:cNvPicPr>
            <a:picLocks noChangeAspect="1"/>
          </p:cNvPicPr>
          <p:nvPr/>
        </p:nvPicPr>
        <p:blipFill>
          <a:blip r:embed="rId4"/>
          <a:stretch>
            <a:fillRect/>
          </a:stretch>
        </p:blipFill>
        <p:spPr>
          <a:xfrm>
            <a:off x="2658155" y="949779"/>
            <a:ext cx="2390775" cy="2743200"/>
          </a:xfrm>
          <a:prstGeom prst="rect">
            <a:avLst/>
          </a:prstGeom>
        </p:spPr>
      </p:pic>
      <p:sp>
        <p:nvSpPr>
          <p:cNvPr id="5" name="TextBox 4">
            <a:extLst>
              <a:ext uri="{FF2B5EF4-FFF2-40B4-BE49-F238E27FC236}">
                <a16:creationId xmlns:a16="http://schemas.microsoft.com/office/drawing/2014/main" id="{A2202D47-EDF6-42B0-A8BE-F11427E94F9E}"/>
              </a:ext>
            </a:extLst>
          </p:cNvPr>
          <p:cNvSpPr txBox="1"/>
          <p:nvPr/>
        </p:nvSpPr>
        <p:spPr>
          <a:xfrm>
            <a:off x="2741699" y="3692979"/>
            <a:ext cx="2223686" cy="307777"/>
          </a:xfrm>
          <a:prstGeom prst="rect">
            <a:avLst/>
          </a:prstGeom>
          <a:noFill/>
        </p:spPr>
        <p:txBody>
          <a:bodyPr wrap="none" rtlCol="0">
            <a:spAutoFit/>
          </a:bodyPr>
          <a:lstStyle/>
          <a:p>
            <a:pPr algn="ctr" rtl="0"/>
            <a:r>
              <a:rPr lang="fr-FR" sz="1400"/>
              <a:t>Connecteurs de la façade</a:t>
            </a:r>
          </a:p>
        </p:txBody>
      </p:sp>
      <p:pic>
        <p:nvPicPr>
          <p:cNvPr id="6" name="Picture 5">
            <a:extLst>
              <a:ext uri="{FF2B5EF4-FFF2-40B4-BE49-F238E27FC236}">
                <a16:creationId xmlns:a16="http://schemas.microsoft.com/office/drawing/2014/main" id="{F1AFD5F8-F35F-4CCA-8200-5C2DF3FF85CF}"/>
              </a:ext>
            </a:extLst>
          </p:cNvPr>
          <p:cNvPicPr>
            <a:picLocks noChangeAspect="1"/>
          </p:cNvPicPr>
          <p:nvPr/>
        </p:nvPicPr>
        <p:blipFill>
          <a:blip r:embed="rId5"/>
          <a:stretch>
            <a:fillRect/>
          </a:stretch>
        </p:blipFill>
        <p:spPr>
          <a:xfrm>
            <a:off x="5322027" y="949779"/>
            <a:ext cx="3386138" cy="2033588"/>
          </a:xfrm>
          <a:prstGeom prst="rect">
            <a:avLst/>
          </a:prstGeom>
        </p:spPr>
      </p:pic>
      <p:sp>
        <p:nvSpPr>
          <p:cNvPr id="8" name="TextBox 7">
            <a:extLst>
              <a:ext uri="{FF2B5EF4-FFF2-40B4-BE49-F238E27FC236}">
                <a16:creationId xmlns:a16="http://schemas.microsoft.com/office/drawing/2014/main" id="{32FB052B-8B97-43B4-B699-8172EDD725D5}"/>
              </a:ext>
            </a:extLst>
          </p:cNvPr>
          <p:cNvSpPr txBox="1"/>
          <p:nvPr/>
        </p:nvSpPr>
        <p:spPr>
          <a:xfrm>
            <a:off x="5650779" y="3006740"/>
            <a:ext cx="2820004" cy="307777"/>
          </a:xfrm>
          <a:prstGeom prst="rect">
            <a:avLst/>
          </a:prstGeom>
          <a:noFill/>
        </p:spPr>
        <p:txBody>
          <a:bodyPr wrap="none" rtlCol="0">
            <a:spAutoFit/>
          </a:bodyPr>
          <a:lstStyle/>
          <a:p>
            <a:pPr algn="ctr" rtl="0"/>
            <a:r>
              <a:rPr lang="fr-FR" sz="1400"/>
              <a:t>Connecteur du panneau système</a:t>
            </a:r>
          </a:p>
        </p:txBody>
      </p:sp>
    </p:spTree>
    <p:custDataLst>
      <p:tags r:id="rId1"/>
    </p:custDataLst>
    <p:extLst>
      <p:ext uri="{BB962C8B-B14F-4D97-AF65-F5344CB8AC3E}">
        <p14:creationId xmlns:p14="http://schemas.microsoft.com/office/powerpoint/2010/main" val="280309430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fr-FR"/>
              <a:t>Chapitre 2 : exercices</a:t>
            </a:r>
          </a:p>
        </p:txBody>
      </p:sp>
      <p:sp>
        <p:nvSpPr>
          <p:cNvPr id="6147" name="Rectangle 34"/>
          <p:cNvSpPr>
            <a:spLocks noGrp="1" noChangeArrowheads="1"/>
          </p:cNvSpPr>
          <p:nvPr>
            <p:ph idx="1"/>
          </p:nvPr>
        </p:nvSpPr>
        <p:spPr>
          <a:xfrm>
            <a:off x="144065" y="798944"/>
            <a:ext cx="8853286" cy="323137"/>
          </a:xfrm>
        </p:spPr>
        <p:txBody>
          <a:bodyPr/>
          <a:lstStyle/>
          <a:p>
            <a:pPr marL="0" indent="0" rtl="0">
              <a:spcBef>
                <a:spcPct val="30000"/>
              </a:spcBef>
              <a:buNone/>
            </a:pPr>
            <a:r>
              <a:rPr lang="fr-FR"/>
              <a:t>Quels sont les exercices associés à ce chapitre ?</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566566240"/>
              </p:ext>
            </p:extLst>
          </p:nvPr>
        </p:nvGraphicFramePr>
        <p:xfrm>
          <a:off x="457291" y="1122081"/>
          <a:ext cx="8229418" cy="350526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200"/>
                        <a:t>N° de page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200"/>
                        <a:t>Type d'exercice</a:t>
                      </a:r>
                    </a:p>
                  </a:txBody>
                  <a:tcPr marL="68580" marR="68580" marT="34290" marB="34290" anchor="ctr"/>
                </a:tc>
                <a:tc>
                  <a:txBody>
                    <a:bodyPr/>
                    <a:lstStyle/>
                    <a:p>
                      <a:pPr rtl="0"/>
                      <a:r>
                        <a:rPr lang="fr-FR" sz="1200"/>
                        <a:t>Nom de l'exercice</a:t>
                      </a:r>
                    </a:p>
                  </a:txBody>
                  <a:tcPr marL="68580" marR="68580" marT="34290" marB="34290" anchor="ctr"/>
                </a:tc>
                <a:tc>
                  <a:txBody>
                    <a:bodyPr/>
                    <a:lstStyle/>
                    <a:p>
                      <a:pPr rtl="0"/>
                      <a:r>
                        <a:rPr lang="fr-FR" sz="1200"/>
                        <a:t>Facultatif ?</a:t>
                      </a:r>
                    </a:p>
                  </a:txBody>
                  <a:tcPr marL="68580" marR="68580" marT="34290" marB="34290" anchor="ctr"/>
                </a:tc>
                <a:extLst>
                  <a:ext uri="{0D108BD9-81ED-4DB2-BD59-A6C34878D82A}">
                    <a16:rowId xmlns:a16="http://schemas.microsoft.com/office/drawing/2014/main" val="10000"/>
                  </a:ext>
                </a:extLst>
              </a:tr>
              <a:tr h="292629">
                <a:tc>
                  <a:txBody>
                    <a:bodyPr/>
                    <a:lstStyle/>
                    <a:p>
                      <a:pPr algn="ctr" rtl="0"/>
                      <a:r>
                        <a:rPr lang="fr-FR" sz="1100"/>
                        <a:t>2.1.1.1</a:t>
                      </a:r>
                    </a:p>
                  </a:txBody>
                  <a:tcPr marL="68580" marR="68580" marT="34290" marB="34290" anchor="ctr"/>
                </a:tc>
                <a:tc>
                  <a:txBody>
                    <a:bodyPr/>
                    <a:lstStyle/>
                    <a:p>
                      <a:pPr rtl="0"/>
                      <a:r>
                        <a:rPr lang="fr-FR" sz="1100"/>
                        <a:t>Explication vidéo</a:t>
                      </a:r>
                    </a:p>
                  </a:txBody>
                  <a:tcPr marL="68580" marR="68580" marT="34290" marB="34290" anchor="ctr"/>
                </a:tc>
                <a:tc>
                  <a:txBody>
                    <a:bodyPr/>
                    <a:lstStyle/>
                    <a:p>
                      <a:pPr rtl="0"/>
                      <a:r>
                        <a:rPr lang="fr-FR" sz="1100"/>
                        <a:t>Normes de sécurité générales et d'incendie</a:t>
                      </a:r>
                    </a:p>
                  </a:txBody>
                  <a:tcPr marL="68580" marR="68580" marT="34290" marB="34290" anchor="ctr"/>
                </a:tc>
                <a:tc>
                  <a:txBody>
                    <a:bodyPr/>
                    <a:lstStyle/>
                    <a:p>
                      <a:pPr rtl="0"/>
                      <a:r>
                        <a:rPr lang="fr-FR" sz="1100"/>
                        <a:t>Recommandé</a:t>
                      </a:r>
                    </a:p>
                  </a:txBody>
                  <a:tcPr marL="68580" marR="68580" marT="34290" marB="34290" anchor="ctr"/>
                </a:tc>
                <a:extLst>
                  <a:ext uri="{0D108BD9-81ED-4DB2-BD59-A6C34878D82A}">
                    <a16:rowId xmlns:a16="http://schemas.microsoft.com/office/drawing/2014/main" val="10001"/>
                  </a:ext>
                </a:extLst>
              </a:tr>
              <a:tr h="292629">
                <a:tc>
                  <a:txBody>
                    <a:bodyPr/>
                    <a:lstStyle/>
                    <a:p>
                      <a:pPr algn="ctr" rtl="0"/>
                      <a:r>
                        <a:rPr lang="fr-FR" sz="1100"/>
                        <a:t>2.1.2.1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Explication vidéo</a:t>
                      </a:r>
                    </a:p>
                  </a:txBody>
                  <a:tcPr marL="68580" marR="68580" marT="34290" marB="34290" anchor="ctr"/>
                </a:tc>
                <a:tc>
                  <a:txBody>
                    <a:bodyPr/>
                    <a:lstStyle/>
                    <a:p>
                      <a:pPr rtl="0"/>
                      <a:r>
                        <a:rPr lang="fr-FR" sz="1100"/>
                        <a:t>Installation de l'alimentation</a:t>
                      </a:r>
                    </a:p>
                  </a:txBody>
                  <a:tcPr marL="68580" marR="68580" marT="34290" marB="34290" anchor="ctr"/>
                </a:tc>
                <a:tc>
                  <a:txBody>
                    <a:bodyPr/>
                    <a:lstStyle/>
                    <a:p>
                      <a:pPr rtl="0"/>
                      <a:r>
                        <a:rPr lang="fr-FR" sz="1100">
                          <a:solidFill>
                            <a:schemeClr val="dk1"/>
                          </a:solidFill>
                        </a:rPr>
                        <a:t>Recommandé</a:t>
                      </a:r>
                    </a:p>
                  </a:txBody>
                  <a:tcPr marL="68580" marR="68580" marT="34290" marB="34290" anchor="ctr"/>
                </a:tc>
                <a:extLst>
                  <a:ext uri="{0D108BD9-81ED-4DB2-BD59-A6C34878D82A}">
                    <a16:rowId xmlns:a16="http://schemas.microsoft.com/office/drawing/2014/main" val="10002"/>
                  </a:ext>
                </a:extLst>
              </a:tr>
              <a:tr h="292629">
                <a:tc>
                  <a:txBody>
                    <a:bodyPr/>
                    <a:lstStyle/>
                    <a:p>
                      <a:pPr algn="ctr" rtl="0"/>
                      <a:r>
                        <a:rPr lang="fr-FR" sz="1100"/>
                        <a:t>2.1.2.2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Installation de l'alimentation</a:t>
                      </a:r>
                    </a:p>
                  </a:txBody>
                  <a:tcPr marL="68580" marR="68580" marT="34290" marB="34290" anchor="ctr"/>
                </a:tc>
                <a:tc>
                  <a:txBody>
                    <a:bodyPr/>
                    <a:lstStyle/>
                    <a:p>
                      <a:pPr rtl="0"/>
                      <a:r>
                        <a:rPr lang="fr-FR" sz="1100">
                          <a:solidFill>
                            <a:schemeClr val="tx1"/>
                          </a:solidFill>
                        </a:rPr>
                        <a:t>Recommandé</a:t>
                      </a:r>
                    </a:p>
                  </a:txBody>
                  <a:tcPr marL="68580" marR="68580" marT="34290" marB="34290" anchor="ctr"/>
                </a:tc>
                <a:extLst>
                  <a:ext uri="{0D108BD9-81ED-4DB2-BD59-A6C34878D82A}">
                    <a16:rowId xmlns:a16="http://schemas.microsoft.com/office/drawing/2014/main" val="231953418"/>
                  </a:ext>
                </a:extLst>
              </a:tr>
              <a:tr h="292629">
                <a:tc>
                  <a:txBody>
                    <a:bodyPr/>
                    <a:lstStyle/>
                    <a:p>
                      <a:pPr algn="ctr" rtl="0"/>
                      <a:r>
                        <a:rPr lang="fr-FR" sz="1100"/>
                        <a:t>2.1.2.5</a:t>
                      </a:r>
                    </a:p>
                  </a:txBody>
                  <a:tcPr marL="68580" marR="68580" marT="34290" marB="34290" anchor="ctr"/>
                </a:tc>
                <a:tc>
                  <a:txBody>
                    <a:bodyPr/>
                    <a:lstStyle/>
                    <a:p>
                      <a:pPr rtl="0"/>
                      <a:r>
                        <a:rPr lang="fr-FR" sz="1100"/>
                        <a:t>Travaux pratiques</a:t>
                      </a:r>
                    </a:p>
                  </a:txBody>
                  <a:tcPr marL="68580" marR="68580" marT="34290" marB="34290" anchor="ctr"/>
                </a:tc>
                <a:tc>
                  <a:txBody>
                    <a:bodyPr/>
                    <a:lstStyle/>
                    <a:p>
                      <a:pPr rtl="0"/>
                      <a:r>
                        <a:rPr lang="fr-FR" sz="1100"/>
                        <a:t>Installation de l'alimentation</a:t>
                      </a:r>
                    </a:p>
                  </a:txBody>
                  <a:tcPr marL="68580" marR="68580" marT="34290" marB="34290" anchor="ctr"/>
                </a:tc>
                <a:tc>
                  <a:txBody>
                    <a:bodyPr/>
                    <a:lstStyle/>
                    <a:p>
                      <a:pPr rtl="0"/>
                      <a:r>
                        <a:rPr lang="fr-FR" sz="1100">
                          <a:solidFill>
                            <a:schemeClr val="tx1"/>
                          </a:solidFill>
                        </a:rPr>
                        <a:t>Recommandé</a:t>
                      </a:r>
                    </a:p>
                  </a:txBody>
                  <a:tcPr marL="68580" marR="68580" marT="34290" marB="34290" anchor="ctr"/>
                </a:tc>
                <a:extLst>
                  <a:ext uri="{0D108BD9-81ED-4DB2-BD59-A6C34878D82A}">
                    <a16:rowId xmlns:a16="http://schemas.microsoft.com/office/drawing/2014/main" val="2276622034"/>
                  </a:ext>
                </a:extLst>
              </a:tr>
              <a:tr h="292629">
                <a:tc>
                  <a:txBody>
                    <a:bodyPr/>
                    <a:lstStyle/>
                    <a:p>
                      <a:pPr algn="ctr" rtl="0"/>
                      <a:r>
                        <a:rPr lang="fr-FR" sz="1100"/>
                        <a:t>2.1.3.1</a:t>
                      </a:r>
                    </a:p>
                  </a:txBody>
                  <a:tcPr marL="68580" marR="68580" marT="34290" marB="34290" anchor="ctr"/>
                </a:tc>
                <a:tc>
                  <a:txBody>
                    <a:bodyPr/>
                    <a:lstStyle/>
                    <a:p>
                      <a:pPr rtl="0"/>
                      <a:r>
                        <a:rPr lang="fr-FR" sz="1100"/>
                        <a:t>Démonstration vidéo</a:t>
                      </a:r>
                    </a:p>
                  </a:txBody>
                  <a:tcPr marL="68580" marR="68580" marT="34290" marB="34290" anchor="ctr"/>
                </a:tc>
                <a:tc>
                  <a:txBody>
                    <a:bodyPr/>
                    <a:lstStyle/>
                    <a:p>
                      <a:pPr rtl="0"/>
                      <a:r>
                        <a:rPr lang="fr-FR" sz="1100"/>
                        <a:t>Installation du processeur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3435557263"/>
                  </a:ext>
                </a:extLst>
              </a:tr>
              <a:tr h="292629">
                <a:tc>
                  <a:txBody>
                    <a:bodyPr/>
                    <a:lstStyle/>
                    <a:p>
                      <a:pPr algn="ctr" rtl="0"/>
                      <a:r>
                        <a:rPr lang="fr-FR" sz="1100"/>
                        <a:t>2.1.3.2</a:t>
                      </a:r>
                    </a:p>
                  </a:txBody>
                  <a:tcPr marL="68580" marR="68580" marT="34290" marB="34290" anchor="ctr"/>
                </a:tc>
                <a:tc>
                  <a:txBody>
                    <a:bodyPr/>
                    <a:lstStyle/>
                    <a:p>
                      <a:pPr rtl="0"/>
                      <a:r>
                        <a:rPr lang="fr-FR" sz="1100"/>
                        <a:t>Vérifiez vos connaissances</a:t>
                      </a:r>
                    </a:p>
                  </a:txBody>
                  <a:tcPr marL="68580" marR="68580" marT="34290" marB="34290" anchor="ctr"/>
                </a:tc>
                <a:tc>
                  <a:txBody>
                    <a:bodyPr/>
                    <a:lstStyle/>
                    <a:p>
                      <a:pPr rtl="0"/>
                      <a:r>
                        <a:rPr lang="fr-FR" sz="1100"/>
                        <a:t>Installation du processeur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453984857"/>
                  </a:ext>
                </a:extLst>
              </a:tr>
              <a:tr h="292629">
                <a:tc>
                  <a:txBody>
                    <a:bodyPr/>
                    <a:lstStyle/>
                    <a:p>
                      <a:pPr algn="ctr" rtl="0"/>
                      <a:r>
                        <a:rPr lang="fr-FR" sz="1100"/>
                        <a:t>2.1.3.3</a:t>
                      </a:r>
                    </a:p>
                  </a:txBody>
                  <a:tcPr marL="68580" marR="68580" marT="34290" marB="34290" anchor="ctr"/>
                </a:tc>
                <a:tc>
                  <a:txBody>
                    <a:bodyPr/>
                    <a:lstStyle/>
                    <a:p>
                      <a:pPr rtl="0"/>
                      <a:r>
                        <a:rPr lang="fr-FR" sz="1100"/>
                        <a:t>Démonstration vidéo</a:t>
                      </a:r>
                    </a:p>
                  </a:txBody>
                  <a:tcPr marL="68580" marR="68580" marT="34290" marB="34290" anchor="ctr"/>
                </a:tc>
                <a:tc>
                  <a:txBody>
                    <a:bodyPr/>
                    <a:lstStyle/>
                    <a:p>
                      <a:pPr rtl="0"/>
                      <a:r>
                        <a:rPr lang="fr-FR" sz="1100"/>
                        <a:t>Installation de la mémoire vive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10003"/>
                  </a:ext>
                </a:extLst>
              </a:tr>
              <a:tr h="292629">
                <a:tc>
                  <a:txBody>
                    <a:bodyPr/>
                    <a:lstStyle/>
                    <a:p>
                      <a:pPr algn="ctr" rtl="0"/>
                      <a:r>
                        <a:rPr lang="fr-FR" sz="1100"/>
                        <a:t>2.1.3.4</a:t>
                      </a:r>
                    </a:p>
                  </a:txBody>
                  <a:tcPr marL="68580" marR="68580" marT="34290" marB="34290" anchor="ctr"/>
                </a:tc>
                <a:tc>
                  <a:txBody>
                    <a:bodyPr/>
                    <a:lstStyle/>
                    <a:p>
                      <a:pPr rtl="0"/>
                      <a:r>
                        <a:rPr lang="fr-FR" sz="1100"/>
                        <a:t>Vérifiez vos connaissances</a:t>
                      </a:r>
                    </a:p>
                  </a:txBody>
                  <a:tcPr marL="68580" marR="68580" marT="34290" marB="34290" anchor="ctr"/>
                </a:tc>
                <a:tc>
                  <a:txBody>
                    <a:bodyPr/>
                    <a:lstStyle/>
                    <a:p>
                      <a:pPr rtl="0"/>
                      <a:r>
                        <a:rPr lang="fr-FR" sz="1100"/>
                        <a:t>Installation de la mémoire vive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10004"/>
                  </a:ext>
                </a:extLst>
              </a:tr>
              <a:tr h="292629">
                <a:tc>
                  <a:txBody>
                    <a:bodyPr/>
                    <a:lstStyle/>
                    <a:p>
                      <a:pPr algn="ctr" rtl="0"/>
                      <a:r>
                        <a:rPr lang="fr-FR" sz="1100"/>
                        <a:t>2.1.3.5</a:t>
                      </a:r>
                    </a:p>
                  </a:txBody>
                  <a:tcPr marL="68580" marR="68580" marT="34290" marB="34290" anchor="ctr"/>
                </a:tc>
                <a:tc>
                  <a:txBody>
                    <a:bodyPr/>
                    <a:lstStyle/>
                    <a:p>
                      <a:pPr rtl="0"/>
                      <a:r>
                        <a:rPr lang="fr-FR" sz="1100"/>
                        <a:t>Démonstration vidéo</a:t>
                      </a:r>
                    </a:p>
                  </a:txBody>
                  <a:tcPr marL="68580" marR="68580" marT="34290" marB="34290" anchor="ctr"/>
                </a:tc>
                <a:tc>
                  <a:txBody>
                    <a:bodyPr/>
                    <a:lstStyle/>
                    <a:p>
                      <a:pPr rtl="0"/>
                      <a:r>
                        <a:rPr lang="fr-FR" sz="1100"/>
                        <a:t>Installation de la carte mère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10005"/>
                  </a:ext>
                </a:extLst>
              </a:tr>
              <a:tr h="292629">
                <a:tc>
                  <a:txBody>
                    <a:bodyPr/>
                    <a:lstStyle/>
                    <a:p>
                      <a:pPr algn="ctr" rtl="0"/>
                      <a:r>
                        <a:rPr lang="fr-FR" sz="1100"/>
                        <a:t>2.1.3.6</a:t>
                      </a:r>
                    </a:p>
                  </a:txBody>
                  <a:tcPr marL="68580" marR="68580" marT="34290" marB="34290" anchor="ctr"/>
                </a:tc>
                <a:tc>
                  <a:txBody>
                    <a:bodyPr/>
                    <a:lstStyle/>
                    <a:p>
                      <a:pPr rtl="0"/>
                      <a:r>
                        <a:rPr lang="fr-FR" sz="1100"/>
                        <a:t>Vérifiez vos connaissances</a:t>
                      </a:r>
                    </a:p>
                  </a:txBody>
                  <a:tcPr marL="68580" marR="68580" marT="34290" marB="34290" anchor="ctr"/>
                </a:tc>
                <a:tc>
                  <a:txBody>
                    <a:bodyPr/>
                    <a:lstStyle/>
                    <a:p>
                      <a:pPr rtl="0"/>
                      <a:r>
                        <a:rPr lang="fr-FR" sz="1100"/>
                        <a:t>Installation de la carte mère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10006"/>
                  </a:ext>
                </a:extLst>
              </a:tr>
              <a:tr h="292629">
                <a:tc>
                  <a:txBody>
                    <a:bodyPr/>
                    <a:lstStyle/>
                    <a:p>
                      <a:pPr algn="ctr" rtl="0"/>
                      <a:r>
                        <a:rPr lang="fr-FR" sz="1100"/>
                        <a:t>2.1.3.10</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Travaux pratiques</a:t>
                      </a:r>
                    </a:p>
                  </a:txBody>
                  <a:tcPr marL="68580" marR="68580" marT="34290" marB="34290" anchor="ctr"/>
                </a:tc>
                <a:tc>
                  <a:txBody>
                    <a:bodyPr/>
                    <a:lstStyle/>
                    <a:p>
                      <a:pPr rtl="0"/>
                      <a:r>
                        <a:rPr lang="fr-FR" sz="1100"/>
                        <a:t>Installation de la carte mère dans l'ordinateur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câbles</a:t>
            </a:r>
            <a:r>
              <a:rPr lang="en-US" altLang="en-US" sz="1600" dirty="0"/>
              <a:t/>
            </a:r>
            <a:br>
              <a:rPr lang="en-US" altLang="en-US" sz="1600" dirty="0"/>
            </a:br>
            <a:r>
              <a:rPr lang="fr-FR"/>
              <a:t>Installation des câbles de la façade (suite)</a:t>
            </a:r>
          </a:p>
        </p:txBody>
      </p:sp>
      <p:sp>
        <p:nvSpPr>
          <p:cNvPr id="5" name="TextBox 4">
            <a:extLst>
              <a:ext uri="{FF2B5EF4-FFF2-40B4-BE49-F238E27FC236}">
                <a16:creationId xmlns:a16="http://schemas.microsoft.com/office/drawing/2014/main" id="{A2202D47-EDF6-42B0-A8BE-F11427E94F9E}"/>
              </a:ext>
            </a:extLst>
          </p:cNvPr>
          <p:cNvSpPr txBox="1"/>
          <p:nvPr/>
        </p:nvSpPr>
        <p:spPr>
          <a:xfrm>
            <a:off x="2910761" y="3708207"/>
            <a:ext cx="2263761" cy="307777"/>
          </a:xfrm>
          <a:prstGeom prst="rect">
            <a:avLst/>
          </a:prstGeom>
          <a:noFill/>
        </p:spPr>
        <p:txBody>
          <a:bodyPr wrap="none" rtlCol="0">
            <a:spAutoFit/>
          </a:bodyPr>
          <a:lstStyle/>
          <a:p>
            <a:pPr algn="ctr" rtl="0"/>
            <a:r>
              <a:rPr lang="fr-FR" sz="1400"/>
              <a:t>Indicateur flèche Broche 1</a:t>
            </a:r>
          </a:p>
        </p:txBody>
      </p:sp>
      <p:sp>
        <p:nvSpPr>
          <p:cNvPr id="8" name="TextBox 7">
            <a:extLst>
              <a:ext uri="{FF2B5EF4-FFF2-40B4-BE49-F238E27FC236}">
                <a16:creationId xmlns:a16="http://schemas.microsoft.com/office/drawing/2014/main" id="{32FB052B-8B97-43B4-B699-8172EDD725D5}"/>
              </a:ext>
            </a:extLst>
          </p:cNvPr>
          <p:cNvSpPr txBox="1"/>
          <p:nvPr/>
        </p:nvSpPr>
        <p:spPr>
          <a:xfrm>
            <a:off x="5695977" y="2851847"/>
            <a:ext cx="2951798" cy="523220"/>
          </a:xfrm>
          <a:prstGeom prst="rect">
            <a:avLst/>
          </a:prstGeom>
          <a:noFill/>
        </p:spPr>
        <p:txBody>
          <a:bodyPr wrap="square" rtlCol="0">
            <a:spAutoFit/>
          </a:bodyPr>
          <a:lstStyle/>
          <a:p>
            <a:pPr algn="ctr" rtl="0"/>
            <a:r>
              <a:rPr lang="fr-FR" sz="1400"/>
              <a:t>Broche 1 du connecteur du panneau </a:t>
            </a:r>
            <a:r>
              <a:rPr lang="fr-FR" sz="1400" smtClean="0"/>
              <a:t>système Indicateur</a:t>
            </a:r>
            <a:endParaRPr lang="fr-FR" sz="1400"/>
          </a:p>
        </p:txBody>
      </p:sp>
      <p:sp>
        <p:nvSpPr>
          <p:cNvPr id="3" name="TextBox 2">
            <a:extLst>
              <a:ext uri="{FF2B5EF4-FFF2-40B4-BE49-F238E27FC236}">
                <a16:creationId xmlns:a16="http://schemas.microsoft.com/office/drawing/2014/main" id="{FF568972-894F-4A39-8547-59BE1E9002C5}"/>
              </a:ext>
            </a:extLst>
          </p:cNvPr>
          <p:cNvSpPr txBox="1"/>
          <p:nvPr/>
        </p:nvSpPr>
        <p:spPr>
          <a:xfrm>
            <a:off x="282013" y="1034041"/>
            <a:ext cx="2204012" cy="3647152"/>
          </a:xfrm>
          <a:prstGeom prst="rect">
            <a:avLst/>
          </a:prstGeom>
          <a:noFill/>
        </p:spPr>
        <p:txBody>
          <a:bodyPr wrap="square" rtlCol="0">
            <a:spAutoFit/>
          </a:bodyPr>
          <a:lstStyle/>
          <a:p>
            <a:pPr rtl="0"/>
            <a:r>
              <a:rPr lang="fr-FR" sz="1100"/>
              <a:t>Les connecteurs du panneau système incluent les éléments suivants :</a:t>
            </a:r>
          </a:p>
          <a:p>
            <a:pPr marL="171450" indent="-171450" rtl="0">
              <a:buFont typeface="Arial" panose="020B0604020202020204" pitchFamily="34" charset="0"/>
              <a:buChar char="•"/>
            </a:pPr>
            <a:r>
              <a:rPr lang="fr-FR" sz="1100"/>
              <a:t>Bouton d'alimentation </a:t>
            </a:r>
          </a:p>
          <a:p>
            <a:pPr marL="171450" indent="-171450" rtl="0">
              <a:buFont typeface="Arial" panose="020B0604020202020204" pitchFamily="34" charset="0"/>
              <a:buChar char="•"/>
            </a:pPr>
            <a:r>
              <a:rPr lang="fr-FR" sz="1100"/>
              <a:t>Bouton de réinitialisation</a:t>
            </a:r>
          </a:p>
          <a:p>
            <a:pPr marL="171450" indent="-171450" rtl="0">
              <a:buFont typeface="Arial" panose="020B0604020202020204" pitchFamily="34" charset="0"/>
              <a:buChar char="•"/>
            </a:pPr>
            <a:r>
              <a:rPr lang="fr-FR" sz="1100"/>
              <a:t>LED d'alimentation</a:t>
            </a:r>
          </a:p>
          <a:p>
            <a:pPr marL="171450" indent="-171450" rtl="0">
              <a:buFont typeface="Arial" panose="020B0604020202020204" pitchFamily="34" charset="0"/>
              <a:buChar char="•"/>
            </a:pPr>
            <a:r>
              <a:rPr lang="fr-FR" sz="1100"/>
              <a:t>LED d'activité du disque dur</a:t>
            </a:r>
          </a:p>
          <a:p>
            <a:pPr marL="171450" indent="-171450" rtl="0">
              <a:buFont typeface="Arial" panose="020B0604020202020204" pitchFamily="34" charset="0"/>
              <a:buChar char="•"/>
            </a:pPr>
            <a:r>
              <a:rPr lang="fr-FR" sz="1100"/>
              <a:t>Haut-parleur système</a:t>
            </a:r>
          </a:p>
          <a:p>
            <a:pPr marL="171450" indent="-171450" rtl="0">
              <a:buFont typeface="Arial" panose="020B0604020202020204" pitchFamily="34" charset="0"/>
              <a:buChar char="•"/>
            </a:pPr>
            <a:r>
              <a:rPr lang="fr-FR" sz="1100"/>
              <a:t>Audio</a:t>
            </a:r>
          </a:p>
          <a:p>
            <a:endParaRPr lang="en-US" sz="1100" dirty="0"/>
          </a:p>
          <a:p>
            <a:pPr rtl="0"/>
            <a:r>
              <a:rPr lang="fr-FR" sz="1100"/>
              <a:t>Les connecteurs du panneau système n'ont pas de détrompeur. Néanmoins, chaque câble de la façade est généralement accompagné d'une petite flèche indiquant la broche 1, et chaque paire de broches LED sur le connecteur du panneau système de la carte mère porte un signe plus (+) sur la broche 1.</a:t>
            </a:r>
          </a:p>
        </p:txBody>
      </p:sp>
      <p:pic>
        <p:nvPicPr>
          <p:cNvPr id="7" name="Picture 6">
            <a:extLst>
              <a:ext uri="{FF2B5EF4-FFF2-40B4-BE49-F238E27FC236}">
                <a16:creationId xmlns:a16="http://schemas.microsoft.com/office/drawing/2014/main" id="{3BE1C7A1-36F0-448A-94AD-CBE2356145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862" y="1037607"/>
            <a:ext cx="2695559" cy="2667034"/>
          </a:xfrm>
          <a:prstGeom prst="rect">
            <a:avLst/>
          </a:prstGeom>
        </p:spPr>
      </p:pic>
      <p:pic>
        <p:nvPicPr>
          <p:cNvPr id="9" name="Picture 8">
            <a:extLst>
              <a:ext uri="{FF2B5EF4-FFF2-40B4-BE49-F238E27FC236}">
                <a16:creationId xmlns:a16="http://schemas.microsoft.com/office/drawing/2014/main" id="{35A24F5B-784B-43BE-B834-B355E95FAF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5977" y="1036103"/>
            <a:ext cx="2951798" cy="1813682"/>
          </a:xfrm>
          <a:prstGeom prst="rect">
            <a:avLst/>
          </a:prstGeom>
        </p:spPr>
      </p:pic>
    </p:spTree>
    <p:custDataLst>
      <p:tags r:id="rId1"/>
    </p:custDataLst>
    <p:extLst>
      <p:ext uri="{BB962C8B-B14F-4D97-AF65-F5344CB8AC3E}">
        <p14:creationId xmlns:p14="http://schemas.microsoft.com/office/powerpoint/2010/main" val="1825375636"/>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câbles</a:t>
            </a:r>
            <a:r>
              <a:rPr lang="en-US" altLang="en-US" sz="1600" dirty="0"/>
              <a:t/>
            </a:r>
            <a:br>
              <a:rPr lang="en-US" altLang="en-US" sz="1600" dirty="0"/>
            </a:br>
            <a:r>
              <a:rPr lang="fr-FR"/>
              <a:t>Installation des câbles de la façade (suite)</a:t>
            </a:r>
          </a:p>
        </p:txBody>
      </p:sp>
      <p:sp>
        <p:nvSpPr>
          <p:cNvPr id="5" name="TextBox 4">
            <a:extLst>
              <a:ext uri="{FF2B5EF4-FFF2-40B4-BE49-F238E27FC236}">
                <a16:creationId xmlns:a16="http://schemas.microsoft.com/office/drawing/2014/main" id="{A2202D47-EDF6-42B0-A8BE-F11427E94F9E}"/>
              </a:ext>
            </a:extLst>
          </p:cNvPr>
          <p:cNvSpPr txBox="1"/>
          <p:nvPr/>
        </p:nvSpPr>
        <p:spPr>
          <a:xfrm>
            <a:off x="3040913" y="2420953"/>
            <a:ext cx="2771913" cy="307777"/>
          </a:xfrm>
          <a:prstGeom prst="rect">
            <a:avLst/>
          </a:prstGeom>
          <a:noFill/>
        </p:spPr>
        <p:txBody>
          <a:bodyPr wrap="none" rtlCol="0">
            <a:spAutoFit/>
          </a:bodyPr>
          <a:lstStyle/>
          <a:p>
            <a:pPr algn="ctr" rtl="0"/>
            <a:r>
              <a:rPr lang="fr-FR" sz="1400"/>
              <a:t>Connecteurs USB de carte mère</a:t>
            </a:r>
          </a:p>
        </p:txBody>
      </p:sp>
      <p:sp>
        <p:nvSpPr>
          <p:cNvPr id="8" name="TextBox 7">
            <a:extLst>
              <a:ext uri="{FF2B5EF4-FFF2-40B4-BE49-F238E27FC236}">
                <a16:creationId xmlns:a16="http://schemas.microsoft.com/office/drawing/2014/main" id="{32FB052B-8B97-43B4-B699-8172EDD725D5}"/>
              </a:ext>
            </a:extLst>
          </p:cNvPr>
          <p:cNvSpPr txBox="1"/>
          <p:nvPr/>
        </p:nvSpPr>
        <p:spPr>
          <a:xfrm>
            <a:off x="6530064" y="3595598"/>
            <a:ext cx="2135521" cy="307777"/>
          </a:xfrm>
          <a:prstGeom prst="rect">
            <a:avLst/>
          </a:prstGeom>
          <a:noFill/>
        </p:spPr>
        <p:txBody>
          <a:bodyPr wrap="none" rtlCol="0">
            <a:spAutoFit/>
          </a:bodyPr>
          <a:lstStyle/>
          <a:p>
            <a:pPr algn="ctr" rtl="0"/>
            <a:r>
              <a:rPr lang="fr-FR" sz="1400"/>
              <a:t>Connecteur USB interne</a:t>
            </a:r>
          </a:p>
        </p:txBody>
      </p:sp>
      <p:sp>
        <p:nvSpPr>
          <p:cNvPr id="3" name="TextBox 2" descr="&quot;Internal USB connector and USB motherboard connectors&quot;">
            <a:extLst>
              <a:ext uri="{FF2B5EF4-FFF2-40B4-BE49-F238E27FC236}">
                <a16:creationId xmlns:a16="http://schemas.microsoft.com/office/drawing/2014/main" id="{FF568972-894F-4A39-8547-59BE1E9002C5}"/>
              </a:ext>
            </a:extLst>
          </p:cNvPr>
          <p:cNvSpPr txBox="1"/>
          <p:nvPr/>
        </p:nvSpPr>
        <p:spPr>
          <a:xfrm>
            <a:off x="205101" y="798944"/>
            <a:ext cx="2068080" cy="3631763"/>
          </a:xfrm>
          <a:prstGeom prst="rect">
            <a:avLst/>
          </a:prstGeom>
          <a:noFill/>
        </p:spPr>
        <p:txBody>
          <a:bodyPr wrap="square" rtlCol="0">
            <a:spAutoFit/>
          </a:bodyPr>
          <a:lstStyle/>
          <a:p>
            <a:pPr rtl="0"/>
            <a:r>
              <a:rPr lang="fr-FR" sz="1150"/>
              <a:t>Les nouveaux boîtiers et cartes mères offrent les fonctionnalités USB 3.0 et USB 3.1. Les câbles de connecteur USB sont souvent dotés de 9 ou 10 broches disposées sur deux lignes. Ces câbles sont raccordés aux connecteurs USB de la carte mère. Cette disposition permet deux connexions USB ; les connecteurs USB sont donc souvent présents par paires. Parfois, les deux connecteurs sont regroupés en un seul module et peuvent être connectés à l'intégralité du connecteur USB de la carte mère. </a:t>
            </a:r>
          </a:p>
        </p:txBody>
      </p:sp>
      <p:pic>
        <p:nvPicPr>
          <p:cNvPr id="2" name="Picture 1" descr="&quot;USB motherboard connectors and internal USB connector&quot;&#10;There are two images. Image 1 is titled &quot;USB Motherboard Connectors&quot; and contains a photograph of a portion of the motherboard where USB drive cables should be connected. Photograph shows three nine-pin USB wire connection locations. Image 2 is titled &quot;Internal USB Connector and contains a photograph of a nine-pin internal USB plug connected to a cable. ">
            <a:extLst>
              <a:ext uri="{FF2B5EF4-FFF2-40B4-BE49-F238E27FC236}">
                <a16:creationId xmlns:a16="http://schemas.microsoft.com/office/drawing/2014/main" id="{139FFCE6-3839-4ADF-B3CD-23B1FE6E0730}"/>
              </a:ext>
            </a:extLst>
          </p:cNvPr>
          <p:cNvPicPr>
            <a:picLocks noChangeAspect="1"/>
          </p:cNvPicPr>
          <p:nvPr/>
        </p:nvPicPr>
        <p:blipFill>
          <a:blip r:embed="rId4"/>
          <a:stretch>
            <a:fillRect/>
          </a:stretch>
        </p:blipFill>
        <p:spPr>
          <a:xfrm>
            <a:off x="2659878" y="913961"/>
            <a:ext cx="3533983" cy="1500810"/>
          </a:xfrm>
          <a:prstGeom prst="rect">
            <a:avLst/>
          </a:prstGeom>
        </p:spPr>
      </p:pic>
      <p:pic>
        <p:nvPicPr>
          <p:cNvPr id="4" name="Picture 3">
            <a:extLst>
              <a:ext uri="{FF2B5EF4-FFF2-40B4-BE49-F238E27FC236}">
                <a16:creationId xmlns:a16="http://schemas.microsoft.com/office/drawing/2014/main" id="{28EA0DD2-8693-42D8-A276-2ED3A5BC121E}"/>
              </a:ext>
            </a:extLst>
          </p:cNvPr>
          <p:cNvPicPr>
            <a:picLocks noChangeAspect="1"/>
          </p:cNvPicPr>
          <p:nvPr/>
        </p:nvPicPr>
        <p:blipFill>
          <a:blip r:embed="rId5"/>
          <a:stretch>
            <a:fillRect/>
          </a:stretch>
        </p:blipFill>
        <p:spPr>
          <a:xfrm>
            <a:off x="6407521" y="1547901"/>
            <a:ext cx="2380605" cy="2047697"/>
          </a:xfrm>
          <a:prstGeom prst="rect">
            <a:avLst/>
          </a:prstGeom>
        </p:spPr>
      </p:pic>
    </p:spTree>
    <p:custDataLst>
      <p:tags r:id="rId1"/>
    </p:custDataLst>
    <p:extLst>
      <p:ext uri="{BB962C8B-B14F-4D97-AF65-F5344CB8AC3E}">
        <p14:creationId xmlns:p14="http://schemas.microsoft.com/office/powerpoint/2010/main" val="1973728661"/>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câbles</a:t>
            </a:r>
            <a:r>
              <a:rPr lang="en-US" altLang="en-US" sz="1600" dirty="0"/>
              <a:t/>
            </a:r>
            <a:br>
              <a:rPr lang="en-US" altLang="en-US" sz="1600" dirty="0"/>
            </a:br>
            <a:r>
              <a:rPr lang="fr-FR"/>
              <a:t>Installation des câbles de la façade (suite)</a:t>
            </a:r>
          </a:p>
        </p:txBody>
      </p:sp>
      <p:pic>
        <p:nvPicPr>
          <p:cNvPr id="6" name="Picture 5">
            <a:extLst>
              <a:ext uri="{FF2B5EF4-FFF2-40B4-BE49-F238E27FC236}">
                <a16:creationId xmlns:a16="http://schemas.microsoft.com/office/drawing/2014/main" id="{D178E384-6BC6-47EC-88D2-4855E85A8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935" y="1028700"/>
            <a:ext cx="6943725" cy="3086099"/>
          </a:xfrm>
          <a:prstGeom prst="rect">
            <a:avLst/>
          </a:prstGeom>
        </p:spPr>
      </p:pic>
    </p:spTree>
    <p:custDataLst>
      <p:tags r:id="rId1"/>
    </p:custDataLst>
    <p:extLst>
      <p:ext uri="{BB962C8B-B14F-4D97-AF65-F5344CB8AC3E}">
        <p14:creationId xmlns:p14="http://schemas.microsoft.com/office/powerpoint/2010/main" val="2990900276"/>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câbles</a:t>
            </a:r>
            <a:r>
              <a:rPr lang="en-US" altLang="en-US" sz="1600" dirty="0"/>
              <a:t/>
            </a:r>
            <a:br>
              <a:rPr lang="en-US" altLang="en-US" sz="1600" dirty="0"/>
            </a:br>
            <a:r>
              <a:rPr lang="fr-FR"/>
              <a:t>Travaux pratiques : Installation des câbles de la façade</a:t>
            </a:r>
          </a:p>
        </p:txBody>
      </p:sp>
      <p:sp>
        <p:nvSpPr>
          <p:cNvPr id="4" name="TextBox 3">
            <a:extLst>
              <a:ext uri="{FF2B5EF4-FFF2-40B4-BE49-F238E27FC236}">
                <a16:creationId xmlns:a16="http://schemas.microsoft.com/office/drawing/2014/main" id="{26D988F2-DF7F-4782-8F20-C81B0132A01E}"/>
              </a:ext>
            </a:extLst>
          </p:cNvPr>
          <p:cNvSpPr txBox="1"/>
          <p:nvPr/>
        </p:nvSpPr>
        <p:spPr>
          <a:xfrm>
            <a:off x="1494692" y="2189285"/>
            <a:ext cx="6792058" cy="646331"/>
          </a:xfrm>
          <a:prstGeom prst="rect">
            <a:avLst/>
          </a:prstGeom>
          <a:noFill/>
        </p:spPr>
        <p:txBody>
          <a:bodyPr wrap="square" rtlCol="0">
            <a:spAutoFit/>
          </a:bodyPr>
          <a:lstStyle/>
          <a:p>
            <a:pPr rtl="0"/>
            <a:r>
              <a:rPr lang="fr-FR"/>
              <a:t>Au cours de ces travaux pratiques, vous allez installer les câbles de la façade de l'ordinateur.</a:t>
            </a:r>
          </a:p>
        </p:txBody>
      </p:sp>
    </p:spTree>
    <p:custDataLst>
      <p:tags r:id="rId1"/>
    </p:custDataLst>
    <p:extLst>
      <p:ext uri="{BB962C8B-B14F-4D97-AF65-F5344CB8AC3E}">
        <p14:creationId xmlns:p14="http://schemas.microsoft.com/office/powerpoint/2010/main" val="3848996526"/>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câbles</a:t>
            </a:r>
            <a:r>
              <a:rPr lang="en-US" altLang="en-US" sz="1600" dirty="0"/>
              <a:t/>
            </a:r>
            <a:br>
              <a:rPr lang="en-US" altLang="en-US" sz="1600" dirty="0"/>
            </a:br>
            <a:r>
              <a:rPr lang="fr-FR"/>
              <a:t>Démonstration vidéo : Fin de l'assemblage d'un ordinateur</a:t>
            </a:r>
          </a:p>
        </p:txBody>
      </p:sp>
      <p:sp>
        <p:nvSpPr>
          <p:cNvPr id="4" name="Rectangle 3">
            <a:extLst>
              <a:ext uri="{FF2B5EF4-FFF2-40B4-BE49-F238E27FC236}">
                <a16:creationId xmlns:a16="http://schemas.microsoft.com/office/drawing/2014/main" id="{0581058F-FEF6-46E4-9587-75EF385C6248}"/>
              </a:ext>
            </a:extLst>
          </p:cNvPr>
          <p:cNvSpPr/>
          <p:nvPr/>
        </p:nvSpPr>
        <p:spPr>
          <a:xfrm>
            <a:off x="147336" y="798944"/>
            <a:ext cx="8725060" cy="3477875"/>
          </a:xfrm>
          <a:prstGeom prst="rect">
            <a:avLst/>
          </a:prstGeom>
        </p:spPr>
        <p:txBody>
          <a:bodyPr wrap="square">
            <a:spAutoFit/>
          </a:bodyPr>
          <a:lstStyle/>
          <a:p>
            <a:pPr rtl="0"/>
            <a:r>
              <a:rPr lang="fr-FR" sz="2000"/>
              <a:t>Cette vidéo vous explique comment terminer l'assemblage d'un ordinateur :</a:t>
            </a:r>
          </a:p>
          <a:p>
            <a:pPr rtl="0"/>
            <a:r>
              <a:rPr lang="fr-FR" sz="2000"/>
              <a:t>Étape 1. Remettez en place la façade (si nécessaire).</a:t>
            </a:r>
          </a:p>
          <a:p>
            <a:pPr rtl="0"/>
            <a:r>
              <a:rPr lang="fr-FR" sz="2000"/>
              <a:t>Étape 2. Branchez le câble d'alimentation sur le module d'alimentation.</a:t>
            </a:r>
          </a:p>
          <a:p>
            <a:pPr rtl="0"/>
            <a:r>
              <a:rPr lang="fr-FR" sz="2000"/>
              <a:t>Étape 3. Connectez les câbles USB aux ports USB.</a:t>
            </a:r>
          </a:p>
          <a:p>
            <a:pPr rtl="0"/>
            <a:r>
              <a:rPr lang="fr-FR" sz="2000"/>
              <a:t>Étape 4. Connectez le câble vidéo au port vidéo de la carte vidéo.</a:t>
            </a:r>
          </a:p>
          <a:p>
            <a:pPr rtl="0"/>
            <a:r>
              <a:rPr lang="fr-FR" sz="2000"/>
              <a:t>Étape 5. Serrez les vis du câble vidéo sur la carte vidéo.</a:t>
            </a:r>
          </a:p>
          <a:p>
            <a:pPr rtl="0"/>
            <a:r>
              <a:rPr lang="fr-FR" sz="2000"/>
              <a:t>Étape 6. Connectez un câble réseau Ethernet au port Ethernet.</a:t>
            </a:r>
          </a:p>
          <a:p>
            <a:pPr rtl="0"/>
            <a:r>
              <a:rPr lang="fr-FR" sz="2000"/>
              <a:t>Étape 7. Branchez les câbles audio aux ports audio.</a:t>
            </a:r>
          </a:p>
          <a:p>
            <a:pPr rtl="0"/>
            <a:r>
              <a:rPr lang="fr-FR" sz="2000"/>
              <a:t>Étape 8. Placez le cache du panneau latéral sur le boîtier et faites-le glisser pour le fermer.</a:t>
            </a:r>
          </a:p>
          <a:p>
            <a:pPr rtl="0"/>
            <a:r>
              <a:rPr lang="fr-FR" sz="2000"/>
              <a:t>Étape 9. Serrez les vis pour fixer le cache du panneau latéral.</a:t>
            </a:r>
          </a:p>
        </p:txBody>
      </p:sp>
    </p:spTree>
    <p:custDataLst>
      <p:tags r:id="rId1"/>
    </p:custDataLst>
    <p:extLst>
      <p:ext uri="{BB962C8B-B14F-4D97-AF65-F5344CB8AC3E}">
        <p14:creationId xmlns:p14="http://schemas.microsoft.com/office/powerpoint/2010/main" val="1871766537"/>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Installation des câbles</a:t>
            </a:r>
            <a:r>
              <a:rPr lang="en-US" altLang="en-US" sz="1600" dirty="0"/>
              <a:t/>
            </a:r>
            <a:br>
              <a:rPr lang="en-US" altLang="en-US" sz="1600" dirty="0"/>
            </a:br>
            <a:r>
              <a:rPr lang="fr-FR"/>
              <a:t>Travaux pratiques : Fin de l'assemblage d'un ordinateur</a:t>
            </a:r>
          </a:p>
        </p:txBody>
      </p:sp>
      <p:sp>
        <p:nvSpPr>
          <p:cNvPr id="4" name="TextBox 3">
            <a:extLst>
              <a:ext uri="{FF2B5EF4-FFF2-40B4-BE49-F238E27FC236}">
                <a16:creationId xmlns:a16="http://schemas.microsoft.com/office/drawing/2014/main" id="{26D988F2-DF7F-4782-8F20-C81B0132A01E}"/>
              </a:ext>
            </a:extLst>
          </p:cNvPr>
          <p:cNvSpPr txBox="1"/>
          <p:nvPr/>
        </p:nvSpPr>
        <p:spPr>
          <a:xfrm>
            <a:off x="1583468" y="2171530"/>
            <a:ext cx="6474681" cy="1015663"/>
          </a:xfrm>
          <a:prstGeom prst="rect">
            <a:avLst/>
          </a:prstGeom>
          <a:noFill/>
        </p:spPr>
        <p:txBody>
          <a:bodyPr wrap="square" rtlCol="0">
            <a:spAutoFit/>
          </a:bodyPr>
          <a:lstStyle/>
          <a:p>
            <a:pPr rtl="0"/>
            <a:r>
              <a:rPr lang="fr-FR" sz="2000"/>
              <a:t>Au cours de ces travaux pratiques, vous allez installer les panneaux </a:t>
            </a:r>
            <a:r>
              <a:rPr lang="fr-FR" sz="2000" smtClean="0"/>
              <a:t>latéraux et </a:t>
            </a:r>
            <a:r>
              <a:rPr lang="fr-FR" sz="2000"/>
              <a:t>les câbles externes de l'ordinateur</a:t>
            </a:r>
            <a:r>
              <a:rPr lang="fr-FR"/>
              <a:t>.</a:t>
            </a:r>
          </a:p>
        </p:txBody>
      </p:sp>
    </p:spTree>
    <p:custDataLst>
      <p:tags r:id="rId1"/>
    </p:custDataLst>
    <p:extLst>
      <p:ext uri="{BB962C8B-B14F-4D97-AF65-F5344CB8AC3E}">
        <p14:creationId xmlns:p14="http://schemas.microsoft.com/office/powerpoint/2010/main" val="863547045"/>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2.2 – Résumé du chapitre</a:t>
            </a:r>
          </a:p>
        </p:txBody>
      </p:sp>
    </p:spTree>
    <p:custDataLst>
      <p:tags r:id="rId1"/>
    </p:custDataLst>
    <p:extLst>
      <p:ext uri="{BB962C8B-B14F-4D97-AF65-F5344CB8AC3E}">
        <p14:creationId xmlns:p14="http://schemas.microsoft.com/office/powerpoint/2010/main" val="3547072848"/>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Conclusion</a:t>
            </a:r>
            <a:r>
              <a:rPr lang="sv-SE" sz="1600" dirty="0"/>
              <a:t/>
            </a:r>
            <a:br>
              <a:rPr lang="sv-SE" sz="1600" dirty="0"/>
            </a:br>
            <a:r>
              <a:rPr lang="fr-FR"/>
              <a:t>Chapitre 2 : Assemblage d'un ordinateur</a:t>
            </a:r>
          </a:p>
        </p:txBody>
      </p:sp>
      <p:sp>
        <p:nvSpPr>
          <p:cNvPr id="4" name="TextBox 3">
            <a:extLst>
              <a:ext uri="{FF2B5EF4-FFF2-40B4-BE49-F238E27FC236}">
                <a16:creationId xmlns:a16="http://schemas.microsoft.com/office/drawing/2014/main" id="{AAF8250D-2829-4900-975B-B426032D033E}"/>
              </a:ext>
            </a:extLst>
          </p:cNvPr>
          <p:cNvSpPr txBox="1"/>
          <p:nvPr/>
        </p:nvSpPr>
        <p:spPr>
          <a:xfrm>
            <a:off x="256375" y="1281869"/>
            <a:ext cx="8544726" cy="3477875"/>
          </a:xfrm>
          <a:prstGeom prst="rect">
            <a:avLst/>
          </a:prstGeom>
          <a:noFill/>
        </p:spPr>
        <p:txBody>
          <a:bodyPr wrap="square" rtlCol="0">
            <a:spAutoFit/>
          </a:bodyPr>
          <a:lstStyle/>
          <a:p>
            <a:endParaRPr lang="en-CA" sz="1600" dirty="0"/>
          </a:p>
          <a:p>
            <a:pPr marL="469106" lvl="1" indent="-214313" rtl="0">
              <a:buFont typeface="Arial" panose="020B0604020202020204" pitchFamily="34" charset="0"/>
              <a:buChar char="•"/>
            </a:pPr>
            <a:r>
              <a:rPr lang="fr-FR" sz="1600"/>
              <a:t>Construire un ordinateur.</a:t>
            </a:r>
          </a:p>
          <a:p>
            <a:pPr marL="542131" lvl="2" indent="-214313" rtl="0">
              <a:buFont typeface="Arial" panose="020B0604020202020204" pitchFamily="34" charset="0"/>
              <a:buChar char="•"/>
            </a:pPr>
            <a:r>
              <a:rPr lang="fr-FR" sz="1400"/>
              <a:t>Définir les normes de sécurité générales et d'incendie</a:t>
            </a:r>
          </a:p>
          <a:p>
            <a:pPr marL="542131" lvl="2" indent="-214313" rtl="0">
              <a:buFont typeface="Arial" panose="020B0604020202020204" pitchFamily="34" charset="0"/>
              <a:buChar char="•"/>
            </a:pPr>
            <a:r>
              <a:rPr lang="fr-FR" sz="1400"/>
              <a:t>Raccorder le module d'alimentation</a:t>
            </a:r>
          </a:p>
          <a:p>
            <a:pPr marL="542131" lvl="2" indent="-214313" rtl="0">
              <a:buFont typeface="Arial" panose="020B0604020202020204" pitchFamily="34" charset="0"/>
              <a:buChar char="•"/>
            </a:pPr>
            <a:r>
              <a:rPr lang="fr-FR" sz="1400"/>
              <a:t>Installer les composants de la carte mère</a:t>
            </a:r>
          </a:p>
          <a:p>
            <a:pPr marL="542131" lvl="2" indent="-214313" rtl="0">
              <a:buFont typeface="Arial" panose="020B0604020202020204" pitchFamily="34" charset="0"/>
              <a:buChar char="•"/>
            </a:pPr>
            <a:r>
              <a:rPr lang="fr-FR" sz="1400"/>
              <a:t>installer les lecteurs </a:t>
            </a:r>
            <a:r>
              <a:rPr lang="fr-FR" sz="1400" smtClean="0"/>
              <a:t>internes</a:t>
            </a:r>
            <a:endParaRPr lang="fr-FR" sz="1400"/>
          </a:p>
          <a:p>
            <a:pPr marL="542131" lvl="2" indent="-214313" rtl="0">
              <a:buFont typeface="Arial" panose="020B0604020202020204" pitchFamily="34" charset="0"/>
              <a:buChar char="•"/>
            </a:pPr>
            <a:r>
              <a:rPr lang="fr-FR" sz="1400"/>
              <a:t>Installer les cartes d'extension</a:t>
            </a:r>
          </a:p>
          <a:p>
            <a:pPr marL="542131" lvl="2" indent="-214313" rtl="0">
              <a:buFont typeface="Arial" panose="020B0604020202020204" pitchFamily="34" charset="0"/>
              <a:buChar char="•"/>
            </a:pPr>
            <a:r>
              <a:rPr lang="fr-FR" sz="1400"/>
              <a:t>Identifier le dispositif de stockage supplémentaire</a:t>
            </a:r>
          </a:p>
          <a:p>
            <a:pPr marL="542131" lvl="2" indent="-214313" rtl="0">
              <a:buFont typeface="Arial" panose="020B0604020202020204" pitchFamily="34" charset="0"/>
              <a:buChar char="•"/>
            </a:pPr>
            <a:r>
              <a:rPr lang="fr-FR" sz="1400"/>
              <a:t>Relier les composants de l'ordinateur à l'aide des câbles appropriés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custDataLst>
      <p:tags r:id="rId1"/>
    </p:custDataLst>
    <p:extLst>
      <p:ext uri="{BB962C8B-B14F-4D97-AF65-F5344CB8AC3E}">
        <p14:creationId xmlns:p14="http://schemas.microsoft.com/office/powerpoint/2010/main" val="4131295985"/>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rtl="0" eaLnBrk="1" hangingPunct="1"/>
            <a:r>
              <a:rPr lang="fr-FR" sz="1800" smtClean="0">
                <a:latin typeface="Arial" charset="0"/>
              </a:rPr>
              <a:t>Chapitre</a:t>
            </a:r>
            <a:r>
              <a:rPr lang="fr-FR" sz="1800">
                <a:latin typeface="Arial" charset="0"/>
              </a:rPr>
              <a:t> </a:t>
            </a:r>
            <a:r>
              <a:rPr lang="fr-FR" sz="1800" smtClean="0">
                <a:latin typeface="Arial" charset="0"/>
              </a:rPr>
              <a:t>2</a:t>
            </a:r>
            <a:br>
              <a:rPr lang="fr-FR" sz="1800" smtClean="0">
                <a:latin typeface="Arial" charset="0"/>
              </a:rPr>
            </a:br>
            <a:r>
              <a:rPr lang="fr-FR" smtClean="0">
                <a:latin typeface="Arial" charset="0"/>
              </a:rPr>
              <a:t>Nouveaux </a:t>
            </a:r>
            <a:r>
              <a:rPr lang="fr-FR">
                <a:latin typeface="Arial" charset="0"/>
              </a:rPr>
              <a:t>termes et nouvelles commandes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61028119"/>
              </p:ext>
            </p:extLst>
          </p:nvPr>
        </p:nvGraphicFramePr>
        <p:xfrm>
          <a:off x="144463" y="798513"/>
          <a:ext cx="8853486" cy="373888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BD-R</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BD-RE</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BD-ROM</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Mémoire tampon</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CD-ROM</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CD-RW</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CompactFlash</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DVD-ROM</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DVD-RW</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Bus frontal (FSB)</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Carte d'E/S</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Memory Stick</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MicroSD</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MiniSD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SD (Secure digital)</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Mémoire sans tampon</a:t>
                      </a:r>
                    </a:p>
                    <a:p>
                      <a:pPr marL="173038" indent="-173038" rtl="0">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xD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994453015"/>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fr-FR"/>
              <a:t>Chapitre 2 : exercices (suite)</a:t>
            </a:r>
          </a:p>
        </p:txBody>
      </p:sp>
      <p:sp>
        <p:nvSpPr>
          <p:cNvPr id="6147" name="Rectangle 34"/>
          <p:cNvSpPr>
            <a:spLocks noGrp="1" noChangeArrowheads="1"/>
          </p:cNvSpPr>
          <p:nvPr>
            <p:ph idx="1"/>
          </p:nvPr>
        </p:nvSpPr>
        <p:spPr>
          <a:xfrm>
            <a:off x="144065" y="798944"/>
            <a:ext cx="8853286" cy="379697"/>
          </a:xfrm>
        </p:spPr>
        <p:txBody>
          <a:bodyPr/>
          <a:lstStyle/>
          <a:p>
            <a:pPr marL="0" indent="0" rtl="0">
              <a:spcBef>
                <a:spcPct val="30000"/>
              </a:spcBef>
              <a:buNone/>
            </a:pPr>
            <a:r>
              <a:rPr lang="fr-FR"/>
              <a:t>Quels sont les exercices associés à ce chapitre ?</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4186246698"/>
              </p:ext>
            </p:extLst>
          </p:nvPr>
        </p:nvGraphicFramePr>
        <p:xfrm>
          <a:off x="438437" y="1178641"/>
          <a:ext cx="8229418" cy="3212637"/>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200"/>
                        <a:t>N° de page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200"/>
                        <a:t>Type d'exercice</a:t>
                      </a:r>
                    </a:p>
                  </a:txBody>
                  <a:tcPr marL="68580" marR="68580" marT="34290" marB="34290" anchor="ctr"/>
                </a:tc>
                <a:tc>
                  <a:txBody>
                    <a:bodyPr/>
                    <a:lstStyle/>
                    <a:p>
                      <a:pPr rtl="0"/>
                      <a:r>
                        <a:rPr lang="fr-FR" sz="1200"/>
                        <a:t>Nom de l'exercice</a:t>
                      </a:r>
                    </a:p>
                  </a:txBody>
                  <a:tcPr marL="68580" marR="68580" marT="34290" marB="34290" anchor="ctr"/>
                </a:tc>
                <a:tc>
                  <a:txBody>
                    <a:bodyPr/>
                    <a:lstStyle/>
                    <a:p>
                      <a:pPr rtl="0"/>
                      <a:r>
                        <a:rPr lang="fr-FR" sz="1200"/>
                        <a:t>Facultatif ?</a:t>
                      </a:r>
                    </a:p>
                  </a:txBody>
                  <a:tcPr marL="68580" marR="68580" marT="34290" marB="34290" anchor="ctr"/>
                </a:tc>
                <a:extLst>
                  <a:ext uri="{0D108BD9-81ED-4DB2-BD59-A6C34878D82A}">
                    <a16:rowId xmlns:a16="http://schemas.microsoft.com/office/drawing/2014/main" val="10000"/>
                  </a:ext>
                </a:extLst>
              </a:tr>
              <a:tr h="292629">
                <a:tc>
                  <a:txBody>
                    <a:bodyPr/>
                    <a:lstStyle/>
                    <a:p>
                      <a:pPr algn="ctr" rtl="0"/>
                      <a:r>
                        <a:rPr lang="fr-FR" sz="1100"/>
                        <a:t>2.1.4.1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Démonstration vidéo</a:t>
                      </a:r>
                    </a:p>
                  </a:txBody>
                  <a:tcPr marL="68580" marR="68580" marT="34290" marB="34290" anchor="ctr"/>
                </a:tc>
                <a:tc>
                  <a:txBody>
                    <a:bodyPr/>
                    <a:lstStyle/>
                    <a:p>
                      <a:pPr rtl="0"/>
                      <a:r>
                        <a:rPr lang="fr-FR" sz="1100"/>
                        <a:t>Installation des lecteurs</a:t>
                      </a:r>
                    </a:p>
                  </a:txBody>
                  <a:tcPr marL="68580" marR="68580" marT="34290" marB="34290" anchor="ctr"/>
                </a:tc>
                <a:tc>
                  <a:txBody>
                    <a:bodyPr/>
                    <a:lstStyle/>
                    <a:p>
                      <a:pPr rtl="0"/>
                      <a:r>
                        <a:rPr lang="fr-FR" sz="1100">
                          <a:solidFill>
                            <a:schemeClr val="dk1"/>
                          </a:solidFill>
                        </a:rPr>
                        <a:t>Recommandé</a:t>
                      </a:r>
                    </a:p>
                  </a:txBody>
                  <a:tcPr marL="68580" marR="68580" marT="34290" marB="34290" anchor="ctr"/>
                </a:tc>
                <a:extLst>
                  <a:ext uri="{0D108BD9-81ED-4DB2-BD59-A6C34878D82A}">
                    <a16:rowId xmlns:a16="http://schemas.microsoft.com/office/drawing/2014/main" val="10002"/>
                  </a:ext>
                </a:extLst>
              </a:tr>
              <a:tr h="292629">
                <a:tc>
                  <a:txBody>
                    <a:bodyPr/>
                    <a:lstStyle/>
                    <a:p>
                      <a:pPr algn="ctr" rtl="0"/>
                      <a:r>
                        <a:rPr lang="fr-FR" sz="1100"/>
                        <a:t>2.1.4.6</a:t>
                      </a:r>
                    </a:p>
                  </a:txBody>
                  <a:tcPr marL="68580" marR="68580" marT="34290" marB="34290" anchor="ctr"/>
                </a:tc>
                <a:tc>
                  <a:txBody>
                    <a:bodyPr/>
                    <a:lstStyle/>
                    <a:p>
                      <a:pPr rtl="0"/>
                      <a:r>
                        <a:rPr lang="fr-FR" sz="1100"/>
                        <a:t>Vérifiez vos connaissances</a:t>
                      </a:r>
                    </a:p>
                  </a:txBody>
                  <a:tcPr marL="68580" marR="68580" marT="34290" marB="34290" anchor="ctr"/>
                </a:tc>
                <a:tc>
                  <a:txBody>
                    <a:bodyPr/>
                    <a:lstStyle/>
                    <a:p>
                      <a:pPr rtl="0"/>
                      <a:r>
                        <a:rPr lang="fr-FR" sz="1100"/>
                        <a:t>Installation des lecteurs</a:t>
                      </a:r>
                    </a:p>
                  </a:txBody>
                  <a:tcPr marL="68580" marR="68580" marT="34290" marB="34290" anchor="ctr"/>
                </a:tc>
                <a:tc>
                  <a:txBody>
                    <a:bodyPr/>
                    <a:lstStyle/>
                    <a:p>
                      <a:pPr rtl="0"/>
                      <a:r>
                        <a:rPr lang="fr-FR" sz="1100">
                          <a:solidFill>
                            <a:schemeClr val="tx1"/>
                          </a:solidFill>
                        </a:rPr>
                        <a:t>Recommandé</a:t>
                      </a:r>
                    </a:p>
                  </a:txBody>
                  <a:tcPr marL="68580" marR="68580" marT="34290" marB="34290" anchor="ctr"/>
                </a:tc>
                <a:extLst>
                  <a:ext uri="{0D108BD9-81ED-4DB2-BD59-A6C34878D82A}">
                    <a16:rowId xmlns:a16="http://schemas.microsoft.com/office/drawing/2014/main" val="2276622034"/>
                  </a:ext>
                </a:extLst>
              </a:tr>
              <a:tr h="292629">
                <a:tc>
                  <a:txBody>
                    <a:bodyPr/>
                    <a:lstStyle/>
                    <a:p>
                      <a:pPr algn="ctr" rtl="0"/>
                      <a:r>
                        <a:rPr lang="fr-FR" sz="1100"/>
                        <a:t>2.1.4.7</a:t>
                      </a:r>
                    </a:p>
                  </a:txBody>
                  <a:tcPr marL="68580" marR="68580" marT="34290" marB="34290" anchor="ctr"/>
                </a:tc>
                <a:tc>
                  <a:txBody>
                    <a:bodyPr/>
                    <a:lstStyle/>
                    <a:p>
                      <a:pPr rtl="0"/>
                      <a:r>
                        <a:rPr lang="fr-FR" sz="1100"/>
                        <a:t>Travaux pratiques</a:t>
                      </a:r>
                    </a:p>
                  </a:txBody>
                  <a:tcPr marL="68580" marR="68580" marT="34290" marB="34290" anchor="ctr"/>
                </a:tc>
                <a:tc>
                  <a:txBody>
                    <a:bodyPr/>
                    <a:lstStyle/>
                    <a:p>
                      <a:pPr rtl="0"/>
                      <a:r>
                        <a:rPr lang="fr-FR" sz="1100"/>
                        <a:t>Installation des lecteurs</a:t>
                      </a:r>
                    </a:p>
                  </a:txBody>
                  <a:tcPr marL="68580" marR="68580" marT="34290" marB="34290" anchor="ctr"/>
                </a:tc>
                <a:tc>
                  <a:txBody>
                    <a:bodyPr/>
                    <a:lstStyle/>
                    <a:p>
                      <a:pPr rtl="0"/>
                      <a:r>
                        <a:rPr lang="fr-FR" sz="1100">
                          <a:solidFill>
                            <a:schemeClr val="tx1"/>
                          </a:solidFill>
                        </a:rPr>
                        <a:t>Recommandé</a:t>
                      </a:r>
                    </a:p>
                  </a:txBody>
                  <a:tcPr marL="68580" marR="68580" marT="34290" marB="34290" anchor="ctr"/>
                </a:tc>
                <a:extLst>
                  <a:ext uri="{0D108BD9-81ED-4DB2-BD59-A6C34878D82A}">
                    <a16:rowId xmlns:a16="http://schemas.microsoft.com/office/drawing/2014/main" val="3435557263"/>
                  </a:ext>
                </a:extLst>
              </a:tr>
              <a:tr h="292629">
                <a:tc>
                  <a:txBody>
                    <a:bodyPr/>
                    <a:lstStyle/>
                    <a:p>
                      <a:pPr algn="ctr" rtl="0"/>
                      <a:r>
                        <a:rPr lang="fr-FR" sz="1100"/>
                        <a:t>2.1.5.1</a:t>
                      </a:r>
                    </a:p>
                  </a:txBody>
                  <a:tcPr marL="68580" marR="68580" marT="34290" marB="34290" anchor="ctr"/>
                </a:tc>
                <a:tc>
                  <a:txBody>
                    <a:bodyPr/>
                    <a:lstStyle/>
                    <a:p>
                      <a:pPr rtl="0"/>
                      <a:r>
                        <a:rPr lang="fr-FR" sz="1100"/>
                        <a:t>Démonstration vidéo</a:t>
                      </a:r>
                    </a:p>
                  </a:txBody>
                  <a:tcPr marL="68580" marR="68580" marT="34290" marB="34290" anchor="ctr"/>
                </a:tc>
                <a:tc>
                  <a:txBody>
                    <a:bodyPr/>
                    <a:lstStyle/>
                    <a:p>
                      <a:pPr rtl="0"/>
                      <a:r>
                        <a:rPr lang="fr-FR" sz="1100"/>
                        <a:t>Installation des cartes d'extension</a:t>
                      </a:r>
                    </a:p>
                  </a:txBody>
                  <a:tcPr marL="68580" marR="68580" marT="34290" marB="34290" anchor="ctr"/>
                </a:tc>
                <a:tc>
                  <a:txBody>
                    <a:bodyPr/>
                    <a:lstStyle/>
                    <a:p>
                      <a:pPr rtl="0"/>
                      <a:r>
                        <a:rPr lang="fr-FR" sz="1100">
                          <a:solidFill>
                            <a:schemeClr val="tx1"/>
                          </a:solidFill>
                        </a:rPr>
                        <a:t>Recommandé</a:t>
                      </a:r>
                    </a:p>
                  </a:txBody>
                  <a:tcPr marL="68580" marR="68580" marT="34290" marB="34290" anchor="ctr"/>
                </a:tc>
                <a:extLst>
                  <a:ext uri="{0D108BD9-81ED-4DB2-BD59-A6C34878D82A}">
                    <a16:rowId xmlns:a16="http://schemas.microsoft.com/office/drawing/2014/main" val="453984857"/>
                  </a:ext>
                </a:extLst>
              </a:tr>
              <a:tr h="292629">
                <a:tc>
                  <a:txBody>
                    <a:bodyPr/>
                    <a:lstStyle/>
                    <a:p>
                      <a:pPr algn="ctr" rtl="0"/>
                      <a:r>
                        <a:rPr lang="fr-FR" sz="1100"/>
                        <a:t>2.1.5.5</a:t>
                      </a:r>
                    </a:p>
                  </a:txBody>
                  <a:tcPr marL="68580" marR="68580" marT="34290" marB="34290" anchor="ctr"/>
                </a:tc>
                <a:tc>
                  <a:txBody>
                    <a:bodyPr/>
                    <a:lstStyle/>
                    <a:p>
                      <a:pPr rtl="0"/>
                      <a:r>
                        <a:rPr lang="fr-FR" sz="1100"/>
                        <a:t>Vérifiez vos connaissances</a:t>
                      </a:r>
                    </a:p>
                  </a:txBody>
                  <a:tcPr marL="68580" marR="68580" marT="34290" marB="34290" anchor="ctr"/>
                </a:tc>
                <a:tc>
                  <a:txBody>
                    <a:bodyPr/>
                    <a:lstStyle/>
                    <a:p>
                      <a:pPr rtl="0"/>
                      <a:r>
                        <a:rPr lang="fr-FR" sz="1100"/>
                        <a:t>Installation des cartes d'extension</a:t>
                      </a:r>
                    </a:p>
                  </a:txBody>
                  <a:tcPr marL="68580" marR="68580" marT="34290" marB="34290" anchor="ctr"/>
                </a:tc>
                <a:tc>
                  <a:txBody>
                    <a:bodyPr/>
                    <a:lstStyle/>
                    <a:p>
                      <a:pPr rtl="0"/>
                      <a:r>
                        <a:rPr lang="fr-FR" sz="1100">
                          <a:solidFill>
                            <a:schemeClr val="tx1"/>
                          </a:solidFill>
                        </a:rPr>
                        <a:t>Recommandé</a:t>
                      </a:r>
                    </a:p>
                  </a:txBody>
                  <a:tcPr marL="68580" marR="68580" marT="34290" marB="34290" anchor="ctr"/>
                </a:tc>
                <a:extLst>
                  <a:ext uri="{0D108BD9-81ED-4DB2-BD59-A6C34878D82A}">
                    <a16:rowId xmlns:a16="http://schemas.microsoft.com/office/drawing/2014/main" val="10003"/>
                  </a:ext>
                </a:extLst>
              </a:tr>
              <a:tr h="292629">
                <a:tc>
                  <a:txBody>
                    <a:bodyPr/>
                    <a:lstStyle/>
                    <a:p>
                      <a:pPr algn="ctr" rtl="0"/>
                      <a:r>
                        <a:rPr lang="fr-FR" sz="1100"/>
                        <a:t>2.1.5.6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Travaux pratiques</a:t>
                      </a:r>
                    </a:p>
                  </a:txBody>
                  <a:tcPr marL="68580" marR="68580" marT="34290" marB="34290" anchor="ctr"/>
                </a:tc>
                <a:tc>
                  <a:txBody>
                    <a:bodyPr/>
                    <a:lstStyle/>
                    <a:p>
                      <a:pPr rtl="0"/>
                      <a:r>
                        <a:rPr lang="fr-FR" sz="1100"/>
                        <a:t>Installation des adaptateurs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10005"/>
                  </a:ext>
                </a:extLst>
              </a:tr>
              <a:tr h="292629">
                <a:tc>
                  <a:txBody>
                    <a:bodyPr/>
                    <a:lstStyle/>
                    <a:p>
                      <a:pPr algn="ctr" rtl="0"/>
                      <a:r>
                        <a:rPr lang="fr-FR" sz="1100"/>
                        <a:t>2.1.6.3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rtl="0"/>
                      <a:r>
                        <a:rPr lang="fr-FR" sz="1100"/>
                        <a:t>Associer la carte mémoire à sa description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2716520661"/>
                  </a:ext>
                </a:extLst>
              </a:tr>
              <a:tr h="292629">
                <a:tc>
                  <a:txBody>
                    <a:bodyPr/>
                    <a:lstStyle/>
                    <a:p>
                      <a:pPr algn="ctr" rtl="0"/>
                      <a:r>
                        <a:rPr lang="fr-FR" sz="1100"/>
                        <a:t>2.1.7.1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Démonstration vidéo</a:t>
                      </a:r>
                    </a:p>
                  </a:txBody>
                  <a:tcPr marL="68580" marR="68580" marT="34290" marB="34290" anchor="ctr"/>
                </a:tc>
                <a:tc>
                  <a:txBody>
                    <a:bodyPr/>
                    <a:lstStyle/>
                    <a:p>
                      <a:pPr rtl="0"/>
                      <a:r>
                        <a:rPr lang="fr-FR" sz="1100"/>
                        <a:t>Connexion des câbles d'alimentation internes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1254779014"/>
                  </a:ext>
                </a:extLst>
              </a:tr>
              <a:tr h="292629">
                <a:tc>
                  <a:txBody>
                    <a:bodyPr/>
                    <a:lstStyle/>
                    <a:p>
                      <a:pPr algn="ctr" rtl="0"/>
                      <a:r>
                        <a:rPr lang="fr-FR" sz="1100"/>
                        <a:t>2.1.7.2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rtl="0"/>
                      <a:r>
                        <a:rPr lang="fr-FR" sz="1100"/>
                        <a:t>Identification des connecteurs d'alimentation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2131597616"/>
                  </a:ext>
                </a:extLst>
              </a:tr>
              <a:tr h="292629">
                <a:tc>
                  <a:txBody>
                    <a:bodyPr/>
                    <a:lstStyle/>
                    <a:p>
                      <a:pPr algn="ctr" rtl="0"/>
                      <a:r>
                        <a:rPr lang="fr-FR" sz="1100"/>
                        <a:t>2.1.7.3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Démonstration vidéo</a:t>
                      </a:r>
                    </a:p>
                  </a:txBody>
                  <a:tcPr marL="68580" marR="68580" marT="34290" marB="34290" anchor="ctr"/>
                </a:tc>
                <a:tc>
                  <a:txBody>
                    <a:bodyPr/>
                    <a:lstStyle/>
                    <a:p>
                      <a:pPr rtl="0"/>
                      <a:r>
                        <a:rPr lang="fr-FR" sz="1100"/>
                        <a:t>Connexion des câbles de données internes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1868386237"/>
                  </a:ext>
                </a:extLst>
              </a:tr>
            </a:tbl>
          </a:graphicData>
        </a:graphic>
      </p:graphicFrame>
    </p:spTree>
    <p:custDataLst>
      <p:tags r:id="rId1"/>
    </p:custDataLst>
    <p:extLst>
      <p:ext uri="{BB962C8B-B14F-4D97-AF65-F5344CB8AC3E}">
        <p14:creationId xmlns:p14="http://schemas.microsoft.com/office/powerpoint/2010/main" val="365861008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fr-FR"/>
              <a:t>Chapitre 2 : exercices (suite)</a:t>
            </a:r>
          </a:p>
        </p:txBody>
      </p:sp>
      <p:sp>
        <p:nvSpPr>
          <p:cNvPr id="6147" name="Rectangle 34"/>
          <p:cNvSpPr>
            <a:spLocks noGrp="1" noChangeArrowheads="1"/>
          </p:cNvSpPr>
          <p:nvPr>
            <p:ph idx="1"/>
          </p:nvPr>
        </p:nvSpPr>
        <p:spPr>
          <a:xfrm>
            <a:off x="144065" y="798944"/>
            <a:ext cx="8853286" cy="379697"/>
          </a:xfrm>
        </p:spPr>
        <p:txBody>
          <a:bodyPr/>
          <a:lstStyle/>
          <a:p>
            <a:pPr marL="0" indent="0" rtl="0">
              <a:spcBef>
                <a:spcPct val="30000"/>
              </a:spcBef>
              <a:buNone/>
            </a:pPr>
            <a:r>
              <a:rPr lang="fr-FR"/>
              <a:t>Quels sont les exercices associés à ce chapitre ?</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480675241"/>
              </p:ext>
            </p:extLst>
          </p:nvPr>
        </p:nvGraphicFramePr>
        <p:xfrm>
          <a:off x="438437" y="1178641"/>
          <a:ext cx="8229418" cy="2334750"/>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200"/>
                        <a:t>N° de page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200"/>
                        <a:t>Type d'exercice</a:t>
                      </a:r>
                    </a:p>
                  </a:txBody>
                  <a:tcPr marL="68580" marR="68580" marT="34290" marB="34290" anchor="ctr"/>
                </a:tc>
                <a:tc>
                  <a:txBody>
                    <a:bodyPr/>
                    <a:lstStyle/>
                    <a:p>
                      <a:pPr rtl="0"/>
                      <a:r>
                        <a:rPr lang="fr-FR" sz="1200"/>
                        <a:t>Nom de l'exercice</a:t>
                      </a:r>
                    </a:p>
                  </a:txBody>
                  <a:tcPr marL="68580" marR="68580" marT="34290" marB="34290" anchor="ctr"/>
                </a:tc>
                <a:tc>
                  <a:txBody>
                    <a:bodyPr/>
                    <a:lstStyle/>
                    <a:p>
                      <a:pPr rtl="0"/>
                      <a:r>
                        <a:rPr lang="fr-FR" sz="1200"/>
                        <a:t>Facultatif ?</a:t>
                      </a:r>
                    </a:p>
                  </a:txBody>
                  <a:tcPr marL="68580" marR="68580" marT="34290" marB="34290" anchor="ctr"/>
                </a:tc>
                <a:extLst>
                  <a:ext uri="{0D108BD9-81ED-4DB2-BD59-A6C34878D82A}">
                    <a16:rowId xmlns:a16="http://schemas.microsoft.com/office/drawing/2014/main" val="10000"/>
                  </a:ext>
                </a:extLst>
              </a:tr>
              <a:tr h="292629">
                <a:tc>
                  <a:txBody>
                    <a:bodyPr/>
                    <a:lstStyle/>
                    <a:p>
                      <a:pPr algn="ctr" rtl="0"/>
                      <a:r>
                        <a:rPr lang="fr-FR" sz="1100"/>
                        <a:t>2.1.7.4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Travaux pratiques</a:t>
                      </a:r>
                    </a:p>
                  </a:txBody>
                  <a:tcPr marL="68580" marR="68580" marT="34290" marB="34290" anchor="ctr"/>
                </a:tc>
                <a:tc>
                  <a:txBody>
                    <a:bodyPr/>
                    <a:lstStyle/>
                    <a:p>
                      <a:pPr rtl="0"/>
                      <a:r>
                        <a:rPr lang="fr-FR" sz="1100"/>
                        <a:t>Installation des câbles internes</a:t>
                      </a:r>
                    </a:p>
                  </a:txBody>
                  <a:tcPr marL="68580" marR="68580" marT="34290" marB="34290" anchor="ctr"/>
                </a:tc>
                <a:tc>
                  <a:txBody>
                    <a:bodyPr/>
                    <a:lstStyle/>
                    <a:p>
                      <a:pPr rtl="0"/>
                      <a:r>
                        <a:rPr lang="fr-FR" sz="1100">
                          <a:solidFill>
                            <a:schemeClr val="dk1"/>
                          </a:solidFill>
                        </a:rPr>
                        <a:t>Recommandé</a:t>
                      </a:r>
                    </a:p>
                  </a:txBody>
                  <a:tcPr marL="68580" marR="68580" marT="34290" marB="34290" anchor="ctr"/>
                </a:tc>
                <a:extLst>
                  <a:ext uri="{0D108BD9-81ED-4DB2-BD59-A6C34878D82A}">
                    <a16:rowId xmlns:a16="http://schemas.microsoft.com/office/drawing/2014/main" val="10002"/>
                  </a:ext>
                </a:extLst>
              </a:tr>
              <a:tr h="292629">
                <a:tc>
                  <a:txBody>
                    <a:bodyPr/>
                    <a:lstStyle/>
                    <a:p>
                      <a:pPr algn="ctr" rtl="0"/>
                      <a:r>
                        <a:rPr lang="fr-FR" sz="1100"/>
                        <a:t>2.1.7.5</a:t>
                      </a:r>
                    </a:p>
                  </a:txBody>
                  <a:tcPr marL="68580" marR="68580" marT="34290" marB="34290" anchor="ctr"/>
                </a:tc>
                <a:tc>
                  <a:txBody>
                    <a:bodyPr/>
                    <a:lstStyle/>
                    <a:p>
                      <a:pPr rtl="0"/>
                      <a:r>
                        <a:rPr lang="fr-FR" sz="1100"/>
                        <a:t>Démonstration vidéo</a:t>
                      </a:r>
                    </a:p>
                  </a:txBody>
                  <a:tcPr marL="68580" marR="68580" marT="34290" marB="34290" anchor="ctr"/>
                </a:tc>
                <a:tc>
                  <a:txBody>
                    <a:bodyPr/>
                    <a:lstStyle/>
                    <a:p>
                      <a:pPr rtl="0"/>
                      <a:r>
                        <a:rPr lang="fr-FR" sz="1100"/>
                        <a:t>Installation des câbles de la façade</a:t>
                      </a:r>
                    </a:p>
                  </a:txBody>
                  <a:tcPr marL="68580" marR="68580" marT="34290" marB="34290" anchor="ctr"/>
                </a:tc>
                <a:tc>
                  <a:txBody>
                    <a:bodyPr/>
                    <a:lstStyle/>
                    <a:p>
                      <a:pPr rtl="0"/>
                      <a:r>
                        <a:rPr lang="fr-FR" sz="1100">
                          <a:solidFill>
                            <a:schemeClr val="tx1"/>
                          </a:solidFill>
                        </a:rPr>
                        <a:t>Recommandé</a:t>
                      </a:r>
                    </a:p>
                  </a:txBody>
                  <a:tcPr marL="68580" marR="68580" marT="34290" marB="34290" anchor="ctr"/>
                </a:tc>
                <a:extLst>
                  <a:ext uri="{0D108BD9-81ED-4DB2-BD59-A6C34878D82A}">
                    <a16:rowId xmlns:a16="http://schemas.microsoft.com/office/drawing/2014/main" val="2276622034"/>
                  </a:ext>
                </a:extLst>
              </a:tr>
              <a:tr h="292629">
                <a:tc>
                  <a:txBody>
                    <a:bodyPr/>
                    <a:lstStyle/>
                    <a:p>
                      <a:pPr algn="ctr" rtl="0"/>
                      <a:r>
                        <a:rPr lang="fr-FR" sz="1100"/>
                        <a:t>2.1.7.7</a:t>
                      </a:r>
                    </a:p>
                  </a:txBody>
                  <a:tcPr marL="68580" marR="68580" marT="34290" marB="34290" anchor="ctr"/>
                </a:tc>
                <a:tc>
                  <a:txBody>
                    <a:bodyPr/>
                    <a:lstStyle/>
                    <a:p>
                      <a:pPr rtl="0"/>
                      <a:r>
                        <a:rPr lang="fr-FR" sz="1100"/>
                        <a:t>Vérifiez vos connaissances</a:t>
                      </a:r>
                    </a:p>
                  </a:txBody>
                  <a:tcPr marL="68580" marR="68580" marT="34290" marB="34290" anchor="ctr"/>
                </a:tc>
                <a:tc>
                  <a:txBody>
                    <a:bodyPr/>
                    <a:lstStyle/>
                    <a:p>
                      <a:pPr rtl="0"/>
                      <a:r>
                        <a:rPr lang="fr-FR" sz="1100"/>
                        <a:t>Identification des câbles de la façade</a:t>
                      </a:r>
                    </a:p>
                  </a:txBody>
                  <a:tcPr marL="68580" marR="68580" marT="34290" marB="34290" anchor="ctr"/>
                </a:tc>
                <a:tc>
                  <a:txBody>
                    <a:bodyPr/>
                    <a:lstStyle/>
                    <a:p>
                      <a:pPr rtl="0"/>
                      <a:r>
                        <a:rPr lang="fr-FR" sz="1100">
                          <a:solidFill>
                            <a:schemeClr val="tx1"/>
                          </a:solidFill>
                        </a:rPr>
                        <a:t>Recommandé</a:t>
                      </a:r>
                    </a:p>
                  </a:txBody>
                  <a:tcPr marL="68580" marR="68580" marT="34290" marB="34290" anchor="ctr"/>
                </a:tc>
                <a:extLst>
                  <a:ext uri="{0D108BD9-81ED-4DB2-BD59-A6C34878D82A}">
                    <a16:rowId xmlns:a16="http://schemas.microsoft.com/office/drawing/2014/main" val="3435557263"/>
                  </a:ext>
                </a:extLst>
              </a:tr>
              <a:tr h="292629">
                <a:tc>
                  <a:txBody>
                    <a:bodyPr/>
                    <a:lstStyle/>
                    <a:p>
                      <a:pPr algn="ctr" rtl="0"/>
                      <a:r>
                        <a:rPr lang="fr-FR" sz="1100"/>
                        <a:t>2.1.7.8</a:t>
                      </a:r>
                    </a:p>
                  </a:txBody>
                  <a:tcPr marL="68580" marR="68580" marT="34290" marB="34290" anchor="ctr"/>
                </a:tc>
                <a:tc>
                  <a:txBody>
                    <a:bodyPr/>
                    <a:lstStyle/>
                    <a:p>
                      <a:pPr rtl="0"/>
                      <a:r>
                        <a:rPr lang="fr-FR" sz="1100"/>
                        <a:t>Travaux pratiques</a:t>
                      </a:r>
                    </a:p>
                  </a:txBody>
                  <a:tcPr marL="68580" marR="68580" marT="34290" marB="34290" anchor="ctr"/>
                </a:tc>
                <a:tc>
                  <a:txBody>
                    <a:bodyPr/>
                    <a:lstStyle/>
                    <a:p>
                      <a:pPr rtl="0"/>
                      <a:r>
                        <a:rPr lang="fr-FR" sz="1100"/>
                        <a:t>Installation des câbles de la façade</a:t>
                      </a:r>
                    </a:p>
                  </a:txBody>
                  <a:tcPr marL="68580" marR="68580" marT="34290" marB="34290" anchor="ctr"/>
                </a:tc>
                <a:tc>
                  <a:txBody>
                    <a:bodyPr/>
                    <a:lstStyle/>
                    <a:p>
                      <a:pPr rtl="0"/>
                      <a:r>
                        <a:rPr lang="fr-FR" sz="1100">
                          <a:solidFill>
                            <a:schemeClr val="tx1"/>
                          </a:solidFill>
                        </a:rPr>
                        <a:t>Recommandé</a:t>
                      </a:r>
                    </a:p>
                  </a:txBody>
                  <a:tcPr marL="68580" marR="68580" marT="34290" marB="34290" anchor="ctr"/>
                </a:tc>
                <a:extLst>
                  <a:ext uri="{0D108BD9-81ED-4DB2-BD59-A6C34878D82A}">
                    <a16:rowId xmlns:a16="http://schemas.microsoft.com/office/drawing/2014/main" val="453984857"/>
                  </a:ext>
                </a:extLst>
              </a:tr>
              <a:tr h="292629">
                <a:tc>
                  <a:txBody>
                    <a:bodyPr/>
                    <a:lstStyle/>
                    <a:p>
                      <a:pPr algn="ctr" rtl="0"/>
                      <a:r>
                        <a:rPr lang="fr-FR" sz="1100"/>
                        <a:t>2.1.7.9</a:t>
                      </a:r>
                    </a:p>
                  </a:txBody>
                  <a:tcPr marL="68580" marR="68580" marT="34290" marB="34290" anchor="ctr"/>
                </a:tc>
                <a:tc>
                  <a:txBody>
                    <a:bodyPr/>
                    <a:lstStyle/>
                    <a:p>
                      <a:pPr rtl="0"/>
                      <a:r>
                        <a:rPr lang="fr-FR" sz="1100"/>
                        <a:t>Démonstration vidéo</a:t>
                      </a:r>
                    </a:p>
                  </a:txBody>
                  <a:tcPr marL="68580" marR="68580" marT="34290" marB="34290" anchor="ctr"/>
                </a:tc>
                <a:tc>
                  <a:txBody>
                    <a:bodyPr/>
                    <a:lstStyle/>
                    <a:p>
                      <a:pPr rtl="0"/>
                      <a:r>
                        <a:rPr lang="fr-FR" sz="1100"/>
                        <a:t>Assemblage de l'ordinateur</a:t>
                      </a:r>
                    </a:p>
                  </a:txBody>
                  <a:tcPr marL="68580" marR="68580" marT="34290" marB="34290" anchor="ctr"/>
                </a:tc>
                <a:tc>
                  <a:txBody>
                    <a:bodyPr/>
                    <a:lstStyle/>
                    <a:p>
                      <a:pPr rtl="0"/>
                      <a:r>
                        <a:rPr lang="fr-FR" sz="1100">
                          <a:solidFill>
                            <a:schemeClr val="tx1"/>
                          </a:solidFill>
                        </a:rPr>
                        <a:t>Recommandé</a:t>
                      </a:r>
                    </a:p>
                  </a:txBody>
                  <a:tcPr marL="68580" marR="68580" marT="34290" marB="34290" anchor="ctr"/>
                </a:tc>
                <a:extLst>
                  <a:ext uri="{0D108BD9-81ED-4DB2-BD59-A6C34878D82A}">
                    <a16:rowId xmlns:a16="http://schemas.microsoft.com/office/drawing/2014/main" val="10003"/>
                  </a:ext>
                </a:extLst>
              </a:tr>
              <a:tr h="292629">
                <a:tc>
                  <a:txBody>
                    <a:bodyPr/>
                    <a:lstStyle/>
                    <a:p>
                      <a:pPr algn="ctr" rtl="0"/>
                      <a:r>
                        <a:rPr lang="fr-FR" sz="1100"/>
                        <a:t>2.1.7.10</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Vérifiez vos connaissances</a:t>
                      </a:r>
                    </a:p>
                  </a:txBody>
                  <a:tcPr marL="68580" marR="68580" marT="34290" marB="34290" anchor="ctr"/>
                </a:tc>
                <a:tc>
                  <a:txBody>
                    <a:bodyPr/>
                    <a:lstStyle/>
                    <a:p>
                      <a:pPr rtl="0"/>
                      <a:r>
                        <a:rPr lang="fr-FR" sz="1100"/>
                        <a:t>Identification des connecteurs externes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10005"/>
                  </a:ext>
                </a:extLst>
              </a:tr>
              <a:tr h="292629">
                <a:tc>
                  <a:txBody>
                    <a:bodyPr/>
                    <a:lstStyle/>
                    <a:p>
                      <a:pPr algn="ctr" rtl="0"/>
                      <a:r>
                        <a:rPr lang="fr-FR" sz="1100"/>
                        <a:t>2.1.7.11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Travaux pratiques</a:t>
                      </a:r>
                    </a:p>
                  </a:txBody>
                  <a:tcPr marL="68580" marR="68580" marT="34290" marB="34290" anchor="ctr"/>
                </a:tc>
                <a:tc>
                  <a:txBody>
                    <a:bodyPr/>
                    <a:lstStyle/>
                    <a:p>
                      <a:pPr rtl="0"/>
                      <a:r>
                        <a:rPr lang="fr-FR" sz="1100"/>
                        <a:t>Assemblage de l'ordinateur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chemeClr val="tx1"/>
                          </a:solidFill>
                        </a:rPr>
                        <a:t>Recommandé</a:t>
                      </a:r>
                    </a:p>
                  </a:txBody>
                  <a:tcPr marL="68580" marR="68580" marT="34290" marB="34290" anchor="ctr"/>
                </a:tc>
                <a:extLst>
                  <a:ext uri="{0D108BD9-81ED-4DB2-BD59-A6C34878D82A}">
                    <a16:rowId xmlns:a16="http://schemas.microsoft.com/office/drawing/2014/main" val="2716520661"/>
                  </a:ext>
                </a:extLst>
              </a:tr>
            </a:tbl>
          </a:graphicData>
        </a:graphic>
      </p:graphicFrame>
    </p:spTree>
    <p:custDataLst>
      <p:tags r:id="rId1"/>
    </p:custDataLst>
    <p:extLst>
      <p:ext uri="{BB962C8B-B14F-4D97-AF65-F5344CB8AC3E}">
        <p14:creationId xmlns:p14="http://schemas.microsoft.com/office/powerpoint/2010/main" val="384562737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fr-FR"/>
              <a:t>Chapitre 2 : évaluation</a:t>
            </a:r>
          </a:p>
        </p:txBody>
      </p:sp>
      <p:sp>
        <p:nvSpPr>
          <p:cNvPr id="7171" name="Rectangle 34"/>
          <p:cNvSpPr>
            <a:spLocks noGrp="1" noChangeArrowheads="1"/>
          </p:cNvSpPr>
          <p:nvPr>
            <p:ph idx="1"/>
          </p:nvPr>
        </p:nvSpPr>
        <p:spPr/>
        <p:txBody>
          <a:bodyPr/>
          <a:lstStyle/>
          <a:p>
            <a:pPr rtl="0" eaLnBrk="1" hangingPunct="1">
              <a:spcBef>
                <a:spcPct val="30000"/>
              </a:spcBef>
            </a:pPr>
            <a:r>
              <a:rPr lang="fr-FR"/>
              <a:t>Une fois qu'ils ont terminé le chapitre 2, les élèves doivent se soumettre à l'évaluation correspondante.</a:t>
            </a:r>
          </a:p>
          <a:p>
            <a:pPr rtl="0" eaLnBrk="1" hangingPunct="1">
              <a:spcBef>
                <a:spcPct val="30000"/>
              </a:spcBef>
            </a:pPr>
            <a:r>
              <a:rPr lang="fr-FR"/>
              <a:t>Les questionnaires, les travaux pratiques et les autres exercices peuvent servir à évaluer, de manière informelle, les progrès des élèves.</a:t>
            </a:r>
          </a:p>
        </p:txBody>
      </p:sp>
    </p:spTree>
    <p:custDataLst>
      <p:tags r:id="rId1"/>
    </p:custDataLst>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Chapitre 2 : bonnes pratiques</a:t>
            </a:r>
          </a:p>
        </p:txBody>
      </p:sp>
      <p:sp>
        <p:nvSpPr>
          <p:cNvPr id="11266" name="Rectangle 34"/>
          <p:cNvSpPr>
            <a:spLocks noGrp="1" noChangeArrowheads="1"/>
          </p:cNvSpPr>
          <p:nvPr>
            <p:ph idx="1"/>
          </p:nvPr>
        </p:nvSpPr>
        <p:spPr/>
        <p:txBody>
          <a:bodyPr/>
          <a:lstStyle/>
          <a:p>
            <a:pPr marL="0" indent="0" rtl="0">
              <a:lnSpc>
                <a:spcPct val="85000"/>
              </a:lnSpc>
              <a:spcBef>
                <a:spcPct val="30000"/>
              </a:spcBef>
              <a:buNone/>
            </a:pPr>
            <a:r>
              <a:rPr lang="fr-FR"/>
              <a:t>Avant d'enseigner le contenu du chapitre 2, le formateur doit :</a:t>
            </a:r>
          </a:p>
          <a:p>
            <a:pPr rtl="0" eaLnBrk="1" hangingPunct="1">
              <a:lnSpc>
                <a:spcPct val="85000"/>
              </a:lnSpc>
              <a:spcBef>
                <a:spcPct val="30000"/>
              </a:spcBef>
            </a:pPr>
            <a:r>
              <a:rPr lang="fr-FR"/>
              <a:t>Réussir la partie « Évaluation » du chapitre 2.</a:t>
            </a:r>
          </a:p>
          <a:p>
            <a:pPr rtl="0" eaLnBrk="1" hangingPunct="1">
              <a:lnSpc>
                <a:spcPct val="85000"/>
              </a:lnSpc>
              <a:spcBef>
                <a:spcPct val="30000"/>
              </a:spcBef>
            </a:pPr>
            <a:r>
              <a:rPr lang="fr-FR"/>
              <a:t>L'objectif de ce chapitre est de créer un ordinateur.</a:t>
            </a:r>
          </a:p>
          <a:p>
            <a:pPr>
              <a:lnSpc>
                <a:spcPct val="85000"/>
              </a:lnSpc>
              <a:spcBef>
                <a:spcPct val="30000"/>
              </a:spcBef>
            </a:pPr>
            <a:endParaRPr lang="en-US" sz="1400" dirty="0"/>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23695379"/>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9521</TotalTime>
  <Words>2421</Words>
  <Application>Microsoft Office PowerPoint</Application>
  <PresentationFormat>Affichage à l'écran (16:9)</PresentationFormat>
  <Paragraphs>646</Paragraphs>
  <Slides>59</Slides>
  <Notes>59</Notes>
  <HiddenSlides>40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59</vt:i4>
      </vt:variant>
    </vt:vector>
  </HeadingPairs>
  <TitlesOfParts>
    <vt:vector size="68" baseType="lpstr">
      <vt:lpstr>ＭＳ Ｐゴシック</vt:lpstr>
      <vt:lpstr>宋体</vt:lpstr>
      <vt:lpstr>Arial</vt:lpstr>
      <vt:lpstr>Calibri</vt:lpstr>
      <vt:lpstr>CiscoSans</vt:lpstr>
      <vt:lpstr>CiscoSans ExtraLight</vt:lpstr>
      <vt:lpstr>CiscoSans Thin</vt:lpstr>
      <vt:lpstr>Wingdings</vt:lpstr>
      <vt:lpstr>Default Theme</vt:lpstr>
      <vt:lpstr>Chapitre 2 : Montage d'un ordinateur</vt:lpstr>
      <vt:lpstr>Support du formateur – Guide de planification pour le chapitre 2</vt:lpstr>
      <vt:lpstr>Chapitre 2 : Montage d'un ordinateur </vt:lpstr>
      <vt:lpstr>Vérifiez votre compréhension et Que savez-vous ? </vt:lpstr>
      <vt:lpstr>Chapitre 2 : exercices</vt:lpstr>
      <vt:lpstr>Chapitre 2 : exercices (suite)</vt:lpstr>
      <vt:lpstr>Chapitre 2 : exercices (suite)</vt:lpstr>
      <vt:lpstr>Chapitre 2 : évaluation</vt:lpstr>
      <vt:lpstr>Chapitre 2 : bonnes pratiques</vt:lpstr>
      <vt:lpstr>Chapitre 2 : bonnes pratiques (suite)</vt:lpstr>
      <vt:lpstr>Chapitre 2 : bonnes pratiques (suite)</vt:lpstr>
      <vt:lpstr>Chapitre 2 : bonnes pratiques (suite)</vt:lpstr>
      <vt:lpstr>Chapitre 2 : bonnes pratiques (suite)</vt:lpstr>
      <vt:lpstr>Chapitre 2 : aide supplémentaire</vt:lpstr>
      <vt:lpstr>Chapitre 2 : Montage d'un ordinateur</vt:lpstr>
      <vt:lpstr>Chapitre 2 – Sections et objectifs</vt:lpstr>
      <vt:lpstr>2.1 Assemblage de l'ordinateur</vt:lpstr>
      <vt:lpstr>Normes de sécurité générales et d'incendie Explication vidéo : Normes de sécurité générales et d'incendie</vt:lpstr>
      <vt:lpstr>Ouverture du boîtier et connexion du module d'alimentation Démonstration vidéo : Installation du module d'alimentation</vt:lpstr>
      <vt:lpstr>Ouverture du boîtier et connexion du module d'alimentation Choix du boîtier et des ventilateurs</vt:lpstr>
      <vt:lpstr>Ouverture du boîtier et connexion du module d'alimentation Choix du boîtier et des ventilateurs (suite)</vt:lpstr>
      <vt:lpstr>Ouverture du boîtier et connexion de l'alimentation Choix du module d'alimentation</vt:lpstr>
      <vt:lpstr>Ouverture du boîtier et connexion du module d'alimentation Travaux pratiques : Installation du module d'alimentation</vt:lpstr>
      <vt:lpstr>Installation des composants de la carte mère Démonstration vidéo : Installation du processeur</vt:lpstr>
      <vt:lpstr>Installation des composants de la carte mère Démonstration vidéo : Installation de la mémoire RAM</vt:lpstr>
      <vt:lpstr>Installation des composants de la carte mère Démonstration vidéo : Installation de la carte mère</vt:lpstr>
      <vt:lpstr>Installation des composants de la carte mère Choix de la carte mère</vt:lpstr>
      <vt:lpstr>Installation des composants de la carte mère Choix du processeur et de son système de refroidissement</vt:lpstr>
      <vt:lpstr>Installation des composants de la carte mère Choix de la mémoire RAM</vt:lpstr>
      <vt:lpstr>Installation des composants de la carte mère Installation de la carte mère sur un ordinateur</vt:lpstr>
      <vt:lpstr>Installation des disques internes Démonstration vidéo : Installation des disques</vt:lpstr>
      <vt:lpstr>Installation des disques internes Démonstration vidéo : Installation des disques (suite)</vt:lpstr>
      <vt:lpstr>Installation des disques internes Choix des disques durs</vt:lpstr>
      <vt:lpstr>Installation des disques internes Choix des disques optiques</vt:lpstr>
      <vt:lpstr>Installation des disques internes Installation du disque dur</vt:lpstr>
      <vt:lpstr>Installation des disques internes Installation du disque optique</vt:lpstr>
      <vt:lpstr>Installation des disques internes Travaux pratiques : Installation des disques</vt:lpstr>
      <vt:lpstr>Installation des cartes d'extension Démonstration vidéo : Installation des cartes d'extension</vt:lpstr>
      <vt:lpstr>Installation des cartes d'extension Choix des cartes d'extension</vt:lpstr>
      <vt:lpstr>Installation des cartes d'extension Autres facteurs pour le choix des cartes d'extension</vt:lpstr>
      <vt:lpstr>Installation des cartes d'extension Installation des cartes d'extension</vt:lpstr>
      <vt:lpstr>Installation des cartes d'extension Travaux pratiques : Installation des cartes d'extension</vt:lpstr>
      <vt:lpstr>Choix d'un dispositif de stockage supplémentaire Choix d'un lecteur de cartes mémoire</vt:lpstr>
      <vt:lpstr>Choix d'un dispositif de stockage supplémentaire Choix d'un stockage externe</vt:lpstr>
      <vt:lpstr>Installation des câbles Démonstration vidéo : Connexion des câbles d'alimentation internes</vt:lpstr>
      <vt:lpstr>Installation des câbles Démonstration vidéo : Connexion des câbles de données internes</vt:lpstr>
      <vt:lpstr>Installation des câbles Travaux pratiques : Installation des câbles internes</vt:lpstr>
      <vt:lpstr>Installation des câbles Démonstration vidéo : Installation des câbles de la façade</vt:lpstr>
      <vt:lpstr>Installation des câbles Installation des câbles de la façade</vt:lpstr>
      <vt:lpstr>Installation des câbles Installation des câbles de la façade (suite)</vt:lpstr>
      <vt:lpstr>Installation des câbles Installation des câbles de la façade (suite)</vt:lpstr>
      <vt:lpstr>Installation des câbles Installation des câbles de la façade (suite)</vt:lpstr>
      <vt:lpstr>Installation des câbles Travaux pratiques : Installation des câbles de la façade</vt:lpstr>
      <vt:lpstr>Installation des câbles Démonstration vidéo : Fin de l'assemblage d'un ordinateur</vt:lpstr>
      <vt:lpstr>Installation des câbles Travaux pratiques : Fin de l'assemblage d'un ordinateur</vt:lpstr>
      <vt:lpstr>2.2 – Résumé du chapitre</vt:lpstr>
      <vt:lpstr>Conclusion Chapitre 2 : Assemblage d'un ordinateur</vt:lpstr>
      <vt:lpstr>Chapitre 2 Nouveaux termes et nouvelles commandes</vt:lpstr>
      <vt:lpstr>Présentation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HP-PC</cp:lastModifiedBy>
  <cp:revision>526</cp:revision>
  <dcterms:created xsi:type="dcterms:W3CDTF">2016-08-22T22:27:36Z</dcterms:created>
  <dcterms:modified xsi:type="dcterms:W3CDTF">2021-11-24T13:24:27Z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3EEAEA55-4B02-4599-AF37-CC972274E301</vt:lpwstr>
  </property>
  <property fmtid="{D5CDD505-2E9C-101B-9397-08002B2CF9AE}" pid="9" name="ArticulatePath">
    <vt:lpwstr>ITE7_Chp5_cs_jg</vt:lpwstr>
  </property>
</Properties>
</file>